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1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7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03E97-3B44-4C4B-BF04-F668A5188519}" type="datetimeFigureOut">
              <a:rPr lang="en-US" smtClean="0"/>
              <a:t>9/4/2010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C64C6-71C5-45ED-BCB4-D05B31CF072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C64C6-71C5-45ED-BCB4-D05B31CF0728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C64C6-71C5-45ED-BCB4-D05B31CF0728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C64C6-71C5-45ED-BCB4-D05B31CF0728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C64C6-71C5-45ED-BCB4-D05B31CF0728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C64C6-71C5-45ED-BCB4-D05B31CF0728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C64C6-71C5-45ED-BCB4-D05B31CF0728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C64C6-71C5-45ED-BCB4-D05B31CF0728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C64C6-71C5-45ED-BCB4-D05B31CF0728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C64C6-71C5-45ED-BCB4-D05B31CF0728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C64C6-71C5-45ED-BCB4-D05B31CF0728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C64C6-71C5-45ED-BCB4-D05B31CF0728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C64C6-71C5-45ED-BCB4-D05B31CF0728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C64C6-71C5-45ED-BCB4-D05B31CF0728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C64C6-71C5-45ED-BCB4-D05B31CF0728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C64C6-71C5-45ED-BCB4-D05B31CF0728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C64C6-71C5-45ED-BCB4-D05B31CF0728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C64C6-71C5-45ED-BCB4-D05B31CF0728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C64C6-71C5-45ED-BCB4-D05B31CF0728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C64C6-71C5-45ED-BCB4-D05B31CF0728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C64C6-71C5-45ED-BCB4-D05B31CF0728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C64C6-71C5-45ED-BCB4-D05B31CF0728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Elemen terkecil dari Game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2500862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mtClean="0"/>
              <a:t>Player/Pemain</a:t>
            </a:r>
          </a:p>
          <a:p>
            <a:pPr>
              <a:buFont typeface="Arial" pitchFamily="34" charset="0"/>
              <a:buChar char="•"/>
            </a:pPr>
            <a:r>
              <a:rPr lang="en-US" smtClean="0"/>
              <a:t>Objective (Goal)/Tujuan</a:t>
            </a:r>
          </a:p>
          <a:p>
            <a:pPr>
              <a:buFont typeface="Arial" pitchFamily="34" charset="0"/>
              <a:buChar char="•"/>
            </a:pPr>
            <a:r>
              <a:rPr lang="en-US" smtClean="0"/>
              <a:t>Rules/Aturan</a:t>
            </a:r>
          </a:p>
          <a:p>
            <a:pPr>
              <a:buFont typeface="Arial" pitchFamily="34" charset="0"/>
              <a:buChar char="•"/>
            </a:pPr>
            <a:r>
              <a:rPr lang="en-US" smtClean="0"/>
              <a:t>Resource/Sumber daya</a:t>
            </a:r>
          </a:p>
          <a:p>
            <a:pPr>
              <a:buFont typeface="Arial" pitchFamily="34" charset="0"/>
              <a:buChar char="•"/>
            </a:pPr>
            <a:r>
              <a:rPr lang="en-US" smtClean="0"/>
              <a:t>Game State / Status game</a:t>
            </a:r>
          </a:p>
          <a:p>
            <a:pPr>
              <a:buFont typeface="Arial" pitchFamily="34" charset="0"/>
              <a:buChar char="•"/>
            </a:pPr>
            <a:r>
              <a:rPr lang="en-US" smtClean="0"/>
              <a:t>Information / Informasi</a:t>
            </a:r>
          </a:p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876800" y="3962400"/>
            <a:ext cx="3886200" cy="250086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64008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419600" y="4038600"/>
            <a:ext cx="4572000" cy="250086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64008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Sequencing / Alur</a:t>
            </a:r>
          </a:p>
          <a:p>
            <a:pPr marL="64008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sz="2400" smtClean="0">
                <a:solidFill>
                  <a:schemeClr val="tx2"/>
                </a:solidFill>
              </a:rPr>
              <a:t>Player Interaction / interaksi pemain</a:t>
            </a:r>
          </a:p>
          <a:p>
            <a:pPr marL="64008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Theme</a:t>
            </a:r>
            <a:r>
              <a:rPr kumimoji="0" lang="en-US" sz="2400" b="0" i="0" u="none" strike="noStrike" kern="1200" cap="none" spc="0" normalizeH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/ tema</a:t>
            </a: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4008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b="1" smtClean="0"/>
              <a:t>2. Objective/tujuan (goals)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26736"/>
          </a:xfrm>
        </p:spPr>
        <p:txBody>
          <a:bodyPr/>
          <a:lstStyle/>
          <a:p>
            <a:r>
              <a:rPr lang="en-US" dirty="0" err="1" smtClean="0">
                <a:latin typeface="Comic Sans MS" pitchFamily="66" charset="0"/>
              </a:rPr>
              <a:t>Apa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tujuan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dari</a:t>
            </a:r>
            <a:r>
              <a:rPr lang="en-US" dirty="0" smtClean="0">
                <a:latin typeface="Comic Sans MS" pitchFamily="66" charset="0"/>
              </a:rPr>
              <a:t> Game ?</a:t>
            </a:r>
          </a:p>
          <a:p>
            <a:r>
              <a:rPr lang="en-US" dirty="0" err="1" smtClean="0">
                <a:latin typeface="Comic Sans MS" pitchFamily="66" charset="0"/>
              </a:rPr>
              <a:t>Apa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berusaha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capai</a:t>
            </a:r>
            <a:r>
              <a:rPr lang="en-US" dirty="0" smtClean="0">
                <a:latin typeface="Comic Sans MS" pitchFamily="66" charset="0"/>
              </a:rPr>
              <a:t> ?</a:t>
            </a:r>
          </a:p>
          <a:p>
            <a:endParaRPr lang="en-US" dirty="0" smtClean="0">
              <a:latin typeface="Comic Sans MS" pitchFamily="66" charset="0"/>
            </a:endParaRPr>
          </a:p>
          <a:p>
            <a:pPr>
              <a:buNone/>
            </a:pPr>
            <a:r>
              <a:rPr lang="en-US" dirty="0" smtClean="0">
                <a:latin typeface="Comic Sans MS" pitchFamily="66" charset="0"/>
              </a:rPr>
              <a:t>	</a:t>
            </a:r>
            <a:r>
              <a:rPr lang="en-US" dirty="0" err="1" smtClean="0">
                <a:latin typeface="Comic Sans MS" pitchFamily="66" charset="0"/>
              </a:rPr>
              <a:t>Ini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merupakan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salah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satu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pertanyaan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harus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ditanyakan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ketika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mendesain</a:t>
            </a:r>
            <a:r>
              <a:rPr lang="en-US" dirty="0" smtClean="0">
                <a:latin typeface="Comic Sans MS" pitchFamily="66" charset="0"/>
              </a:rPr>
              <a:t> game. </a:t>
            </a:r>
            <a:r>
              <a:rPr lang="en-US" dirty="0" err="1" smtClean="0">
                <a:latin typeface="Comic Sans MS" pitchFamily="66" charset="0"/>
              </a:rPr>
              <a:t>Ketika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sudah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ada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tujuan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maka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elemen-elemen</a:t>
            </a:r>
            <a:r>
              <a:rPr lang="en-US" dirty="0" smtClean="0">
                <a:latin typeface="Comic Sans MS" pitchFamily="66" charset="0"/>
              </a:rPr>
              <a:t> formal </a:t>
            </a:r>
            <a:r>
              <a:rPr lang="en-US" dirty="0" err="1" smtClean="0">
                <a:latin typeface="Comic Sans MS" pitchFamily="66" charset="0"/>
              </a:rPr>
              <a:t>lainnya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terdefinisi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sendiri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anda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b="1" smtClean="0"/>
              <a:t>Beberapa tujuan game yang umum :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79136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b="1" dirty="0" smtClean="0">
                <a:latin typeface="Comic Sans MS" pitchFamily="66" charset="0"/>
              </a:rPr>
              <a:t>Capture/Destroy ( </a:t>
            </a:r>
            <a:r>
              <a:rPr lang="en-US" sz="2400" b="1" dirty="0" err="1" smtClean="0">
                <a:latin typeface="Comic Sans MS" pitchFamily="66" charset="0"/>
              </a:rPr>
              <a:t>tangkap</a:t>
            </a:r>
            <a:r>
              <a:rPr lang="en-US" sz="2400" b="1" dirty="0" smtClean="0">
                <a:latin typeface="Comic Sans MS" pitchFamily="66" charset="0"/>
              </a:rPr>
              <a:t>/</a:t>
            </a:r>
            <a:r>
              <a:rPr lang="en-US" sz="2400" b="1" dirty="0" err="1" smtClean="0">
                <a:latin typeface="Comic Sans MS" pitchFamily="66" charset="0"/>
              </a:rPr>
              <a:t>singkirkan</a:t>
            </a:r>
            <a:r>
              <a:rPr lang="en-US" sz="2400" b="1" dirty="0" smtClean="0">
                <a:latin typeface="Comic Sans MS" pitchFamily="66" charset="0"/>
              </a:rPr>
              <a:t>)</a:t>
            </a:r>
          </a:p>
          <a:p>
            <a:pPr algn="just">
              <a:buNone/>
            </a:pPr>
            <a:r>
              <a:rPr lang="en-US" sz="2400" dirty="0" smtClean="0">
                <a:latin typeface="Comic Sans MS" pitchFamily="66" charset="0"/>
              </a:rPr>
              <a:t>	</a:t>
            </a:r>
            <a:r>
              <a:rPr lang="en-US" sz="2400" dirty="0" err="1" smtClean="0">
                <a:latin typeface="Comic Sans MS" pitchFamily="66" charset="0"/>
              </a:rPr>
              <a:t>Hilangkan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lawan</a:t>
            </a:r>
            <a:r>
              <a:rPr lang="en-US" sz="2400" dirty="0" smtClean="0">
                <a:latin typeface="Comic Sans MS" pitchFamily="66" charset="0"/>
              </a:rPr>
              <a:t> main </a:t>
            </a:r>
            <a:r>
              <a:rPr lang="en-US" sz="2400" dirty="0" err="1" smtClean="0">
                <a:latin typeface="Comic Sans MS" pitchFamily="66" charset="0"/>
              </a:rPr>
              <a:t>dari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permainan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untuk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memenangkan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permainan</a:t>
            </a:r>
            <a:r>
              <a:rPr lang="en-US" sz="2400" dirty="0" smtClean="0">
                <a:latin typeface="Comic Sans MS" pitchFamily="66" charset="0"/>
              </a:rPr>
              <a:t>. </a:t>
            </a:r>
            <a:r>
              <a:rPr lang="en-US" sz="2400" dirty="0" err="1" smtClean="0">
                <a:latin typeface="Comic Sans MS" pitchFamily="66" charset="0"/>
              </a:rPr>
              <a:t>Contoh</a:t>
            </a:r>
            <a:r>
              <a:rPr lang="en-US" sz="2400" dirty="0" smtClean="0">
                <a:latin typeface="Comic Sans MS" pitchFamily="66" charset="0"/>
              </a:rPr>
              <a:t> : </a:t>
            </a:r>
            <a:r>
              <a:rPr lang="en-US" sz="2400" dirty="0" err="1" smtClean="0">
                <a:latin typeface="Comic Sans MS" pitchFamily="66" charset="0"/>
              </a:rPr>
              <a:t>catur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dan</a:t>
            </a:r>
            <a:r>
              <a:rPr lang="en-US" sz="2400" dirty="0" smtClean="0">
                <a:latin typeface="Comic Sans MS" pitchFamily="66" charset="0"/>
              </a:rPr>
              <a:t> go.</a:t>
            </a:r>
          </a:p>
          <a:p>
            <a:pPr algn="just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algn="just"/>
            <a:r>
              <a:rPr lang="en-US" sz="2400" b="1" dirty="0" smtClean="0">
                <a:latin typeface="Comic Sans MS" pitchFamily="66" charset="0"/>
              </a:rPr>
              <a:t>Territorial Control ( </a:t>
            </a:r>
            <a:r>
              <a:rPr lang="en-US" sz="2400" b="1" dirty="0" err="1" smtClean="0">
                <a:latin typeface="Comic Sans MS" pitchFamily="66" charset="0"/>
              </a:rPr>
              <a:t>menguasai</a:t>
            </a:r>
            <a:r>
              <a:rPr lang="en-US" sz="2400" b="1" dirty="0" smtClean="0">
                <a:latin typeface="Comic Sans MS" pitchFamily="66" charset="0"/>
              </a:rPr>
              <a:t> </a:t>
            </a:r>
            <a:r>
              <a:rPr lang="en-US" sz="2400" b="1" dirty="0" err="1" smtClean="0">
                <a:latin typeface="Comic Sans MS" pitchFamily="66" charset="0"/>
              </a:rPr>
              <a:t>daerah</a:t>
            </a:r>
            <a:r>
              <a:rPr lang="en-US" sz="2400" b="1" dirty="0" smtClean="0">
                <a:latin typeface="Comic Sans MS" pitchFamily="66" charset="0"/>
              </a:rPr>
              <a:t> )</a:t>
            </a:r>
          </a:p>
          <a:p>
            <a:pPr algn="just">
              <a:buNone/>
            </a:pPr>
            <a:r>
              <a:rPr lang="en-US" sz="2400" dirty="0" smtClean="0">
                <a:latin typeface="Comic Sans MS" pitchFamily="66" charset="0"/>
              </a:rPr>
              <a:t>	</a:t>
            </a:r>
            <a:r>
              <a:rPr lang="en-US" sz="2400" dirty="0" err="1" smtClean="0">
                <a:latin typeface="Comic Sans MS" pitchFamily="66" charset="0"/>
              </a:rPr>
              <a:t>Fokus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bukan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pada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menghancurkan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lawan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namun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menguasai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daerah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tertentu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pada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permainan</a:t>
            </a:r>
            <a:r>
              <a:rPr lang="en-US" sz="2400" dirty="0" smtClean="0">
                <a:latin typeface="Comic Sans MS" pitchFamily="66" charset="0"/>
              </a:rPr>
              <a:t>. </a:t>
            </a:r>
          </a:p>
          <a:p>
            <a:pPr algn="just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algn="just"/>
            <a:r>
              <a:rPr lang="en-US" sz="2400" b="1" dirty="0" smtClean="0">
                <a:latin typeface="Comic Sans MS" pitchFamily="66" charset="0"/>
              </a:rPr>
              <a:t>Collection ( </a:t>
            </a:r>
            <a:r>
              <a:rPr lang="en-US" sz="2400" b="1" dirty="0" err="1" smtClean="0">
                <a:latin typeface="Comic Sans MS" pitchFamily="66" charset="0"/>
              </a:rPr>
              <a:t>mengumpulkan</a:t>
            </a:r>
            <a:r>
              <a:rPr lang="en-US" sz="2400" b="1" dirty="0" smtClean="0">
                <a:latin typeface="Comic Sans MS" pitchFamily="66" charset="0"/>
              </a:rPr>
              <a:t> )</a:t>
            </a:r>
          </a:p>
          <a:p>
            <a:pPr algn="just">
              <a:buNone/>
            </a:pPr>
            <a:r>
              <a:rPr lang="en-US" sz="2400" dirty="0" smtClean="0">
                <a:latin typeface="Comic Sans MS" pitchFamily="66" charset="0"/>
              </a:rPr>
              <a:t>	</a:t>
            </a:r>
            <a:r>
              <a:rPr lang="en-US" sz="2400" dirty="0" err="1" smtClean="0">
                <a:latin typeface="Comic Sans MS" pitchFamily="66" charset="0"/>
              </a:rPr>
              <a:t>mengumpulkan</a:t>
            </a:r>
            <a:r>
              <a:rPr lang="en-US" sz="2400" dirty="0" smtClean="0">
                <a:latin typeface="Comic Sans MS" pitchFamily="66" charset="0"/>
              </a:rPr>
              <a:t> object </a:t>
            </a:r>
            <a:r>
              <a:rPr lang="en-US" sz="2400" dirty="0" err="1" smtClean="0">
                <a:latin typeface="Comic Sans MS" pitchFamily="66" charset="0"/>
              </a:rPr>
              <a:t>untuk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memenangkan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permainan</a:t>
            </a:r>
            <a:r>
              <a:rPr lang="en-US" sz="2400" dirty="0" smtClean="0">
                <a:latin typeface="Comic Sans MS" pitchFamily="66" charset="0"/>
              </a:rPr>
              <a:t>. </a:t>
            </a:r>
            <a:r>
              <a:rPr lang="en-US" sz="2400" dirty="0" err="1" smtClean="0">
                <a:latin typeface="Comic Sans MS" pitchFamily="66" charset="0"/>
              </a:rPr>
              <a:t>Contoh</a:t>
            </a:r>
            <a:r>
              <a:rPr lang="en-US" sz="2400" dirty="0" smtClean="0">
                <a:latin typeface="Comic Sans MS" pitchFamily="66" charset="0"/>
              </a:rPr>
              <a:t> : game Rummy.</a:t>
            </a:r>
          </a:p>
          <a:p>
            <a:pPr algn="just">
              <a:buNone/>
            </a:pPr>
            <a:r>
              <a:rPr lang="en-US" sz="2400" dirty="0" smtClean="0">
                <a:latin typeface="Comic Sans MS" pitchFamily="66" charset="0"/>
              </a:rPr>
              <a:t>	</a:t>
            </a:r>
          </a:p>
          <a:p>
            <a:pPr algn="just"/>
            <a:r>
              <a:rPr lang="en-US" sz="2400" b="1" dirty="0" smtClean="0">
                <a:latin typeface="Comic Sans MS" pitchFamily="66" charset="0"/>
              </a:rPr>
              <a:t>Solve ( </a:t>
            </a:r>
            <a:r>
              <a:rPr lang="en-US" sz="2400" b="1" dirty="0" err="1" smtClean="0">
                <a:latin typeface="Comic Sans MS" pitchFamily="66" charset="0"/>
              </a:rPr>
              <a:t>memecahkan</a:t>
            </a:r>
            <a:r>
              <a:rPr lang="en-US" sz="2400" b="1" dirty="0" smtClean="0">
                <a:latin typeface="Comic Sans MS" pitchFamily="66" charset="0"/>
              </a:rPr>
              <a:t> </a:t>
            </a:r>
            <a:r>
              <a:rPr lang="en-US" sz="2400" b="1" dirty="0" err="1" smtClean="0">
                <a:latin typeface="Comic Sans MS" pitchFamily="66" charset="0"/>
              </a:rPr>
              <a:t>teka-teki</a:t>
            </a:r>
            <a:r>
              <a:rPr lang="en-US" sz="2400" b="1" dirty="0" smtClean="0">
                <a:latin typeface="Comic Sans MS" pitchFamily="66" charset="0"/>
              </a:rPr>
              <a:t>)</a:t>
            </a:r>
          </a:p>
          <a:p>
            <a:pPr algn="just">
              <a:buNone/>
            </a:pPr>
            <a:r>
              <a:rPr lang="en-US" sz="2400" dirty="0" smtClean="0">
                <a:latin typeface="Comic Sans MS" pitchFamily="66" charset="0"/>
              </a:rPr>
              <a:t>	</a:t>
            </a:r>
            <a:r>
              <a:rPr lang="en-US" sz="2400" dirty="0" err="1" smtClean="0">
                <a:latin typeface="Comic Sans MS" pitchFamily="66" charset="0"/>
              </a:rPr>
              <a:t>Tujuan</a:t>
            </a:r>
            <a:r>
              <a:rPr lang="en-US" sz="2400" dirty="0" smtClean="0">
                <a:latin typeface="Comic Sans MS" pitchFamily="66" charset="0"/>
              </a:rPr>
              <a:t> game </a:t>
            </a:r>
            <a:r>
              <a:rPr lang="en-US" sz="2400" dirty="0" err="1" smtClean="0">
                <a:latin typeface="Comic Sans MS" pitchFamily="66" charset="0"/>
              </a:rPr>
              <a:t>adalah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memecahkan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teka-teki</a:t>
            </a:r>
            <a:r>
              <a:rPr lang="en-US" sz="2400" dirty="0" smtClean="0">
                <a:latin typeface="Comic Sans MS" pitchFamily="66" charset="0"/>
              </a:rPr>
              <a:t>.</a:t>
            </a:r>
          </a:p>
          <a:p>
            <a:pPr algn="just">
              <a:buNone/>
            </a:pPr>
            <a:endParaRPr lang="en-US" sz="2400" dirty="0" smtClean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b="1" smtClean="0"/>
              <a:t>Beberapa tujuan game yang umum :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79136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Comic Sans MS" pitchFamily="66" charset="0"/>
              </a:rPr>
              <a:t>Chase/race/escape ( </a:t>
            </a:r>
            <a:r>
              <a:rPr lang="en-US" sz="1800" b="1" dirty="0" err="1" smtClean="0">
                <a:latin typeface="Comic Sans MS" pitchFamily="66" charset="0"/>
              </a:rPr>
              <a:t>mengejar</a:t>
            </a:r>
            <a:r>
              <a:rPr lang="en-US" sz="1800" b="1" dirty="0" smtClean="0">
                <a:latin typeface="Comic Sans MS" pitchFamily="66" charset="0"/>
              </a:rPr>
              <a:t>/</a:t>
            </a:r>
            <a:r>
              <a:rPr lang="en-US" sz="1800" b="1" dirty="0" err="1" smtClean="0">
                <a:latin typeface="Comic Sans MS" pitchFamily="66" charset="0"/>
              </a:rPr>
              <a:t>balapan</a:t>
            </a:r>
            <a:r>
              <a:rPr lang="en-US" sz="1800" b="1" dirty="0" smtClean="0">
                <a:latin typeface="Comic Sans MS" pitchFamily="66" charset="0"/>
              </a:rPr>
              <a:t>/</a:t>
            </a:r>
            <a:r>
              <a:rPr lang="en-US" sz="1800" b="1" dirty="0" err="1" smtClean="0">
                <a:latin typeface="Comic Sans MS" pitchFamily="66" charset="0"/>
              </a:rPr>
              <a:t>melarikan</a:t>
            </a:r>
            <a:r>
              <a:rPr lang="en-US" sz="1800" b="1" dirty="0" smtClean="0">
                <a:latin typeface="Comic Sans MS" pitchFamily="66" charset="0"/>
              </a:rPr>
              <a:t> </a:t>
            </a:r>
            <a:r>
              <a:rPr lang="en-US" sz="1800" b="1" dirty="0" err="1" smtClean="0">
                <a:latin typeface="Comic Sans MS" pitchFamily="66" charset="0"/>
              </a:rPr>
              <a:t>diri</a:t>
            </a:r>
            <a:r>
              <a:rPr lang="en-US" sz="2400" b="1" dirty="0" smtClean="0">
                <a:latin typeface="Comic Sans MS" pitchFamily="66" charset="0"/>
              </a:rPr>
              <a:t>)</a:t>
            </a:r>
          </a:p>
          <a:p>
            <a:pPr algn="just">
              <a:buNone/>
            </a:pPr>
            <a:r>
              <a:rPr lang="en-US" sz="2400" dirty="0" smtClean="0">
                <a:latin typeface="Comic Sans MS" pitchFamily="66" charset="0"/>
              </a:rPr>
              <a:t>	game </a:t>
            </a:r>
            <a:r>
              <a:rPr lang="en-US" sz="2400" dirty="0" err="1" smtClean="0">
                <a:latin typeface="Comic Sans MS" pitchFamily="66" charset="0"/>
              </a:rPr>
              <a:t>dimana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pemain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berlari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dari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atau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menuju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sesuatu</a:t>
            </a:r>
            <a:r>
              <a:rPr lang="en-US" sz="2400" dirty="0" smtClean="0">
                <a:latin typeface="Comic Sans MS" pitchFamily="66" charset="0"/>
              </a:rPr>
              <a:t>. </a:t>
            </a:r>
            <a:r>
              <a:rPr lang="en-US" sz="2400" dirty="0" err="1" smtClean="0">
                <a:latin typeface="Comic Sans MS" pitchFamily="66" charset="0"/>
              </a:rPr>
              <a:t>Contoh</a:t>
            </a:r>
            <a:r>
              <a:rPr lang="en-US" sz="2400" dirty="0" smtClean="0">
                <a:latin typeface="Comic Sans MS" pitchFamily="66" charset="0"/>
              </a:rPr>
              <a:t> : Super Mario Bros.</a:t>
            </a:r>
          </a:p>
          <a:p>
            <a:pPr algn="just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algn="just"/>
            <a:r>
              <a:rPr lang="en-US" sz="2400" b="1" dirty="0" smtClean="0">
                <a:latin typeface="Comic Sans MS" pitchFamily="66" charset="0"/>
              </a:rPr>
              <a:t>Spatial element ( </a:t>
            </a:r>
            <a:r>
              <a:rPr lang="en-US" sz="2400" b="1" dirty="0" err="1" smtClean="0">
                <a:latin typeface="Comic Sans MS" pitchFamily="66" charset="0"/>
              </a:rPr>
              <a:t>menyusun</a:t>
            </a:r>
            <a:r>
              <a:rPr lang="en-US" sz="2400" b="1" dirty="0" smtClean="0">
                <a:latin typeface="Comic Sans MS" pitchFamily="66" charset="0"/>
              </a:rPr>
              <a:t> )</a:t>
            </a:r>
          </a:p>
          <a:p>
            <a:pPr algn="just">
              <a:buNone/>
            </a:pPr>
            <a:r>
              <a:rPr lang="en-US" sz="2400" dirty="0" smtClean="0">
                <a:latin typeface="Comic Sans MS" pitchFamily="66" charset="0"/>
              </a:rPr>
              <a:t>	Game </a:t>
            </a:r>
            <a:r>
              <a:rPr lang="en-US" sz="2400" dirty="0" err="1" smtClean="0">
                <a:latin typeface="Comic Sans MS" pitchFamily="66" charset="0"/>
              </a:rPr>
              <a:t>dimana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tujuannya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adalah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menyusun</a:t>
            </a:r>
            <a:r>
              <a:rPr lang="en-US" sz="2400" dirty="0" smtClean="0">
                <a:latin typeface="Comic Sans MS" pitchFamily="66" charset="0"/>
              </a:rPr>
              <a:t> object </a:t>
            </a:r>
            <a:r>
              <a:rPr lang="en-US" sz="2400" dirty="0" err="1" smtClean="0">
                <a:latin typeface="Comic Sans MS" pitchFamily="66" charset="0"/>
              </a:rPr>
              <a:t>dengan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urutan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tertentu</a:t>
            </a:r>
            <a:r>
              <a:rPr lang="en-US" sz="2400" dirty="0" smtClean="0">
                <a:latin typeface="Comic Sans MS" pitchFamily="66" charset="0"/>
              </a:rPr>
              <a:t>. </a:t>
            </a:r>
            <a:r>
              <a:rPr lang="en-US" sz="2400" dirty="0" err="1" smtClean="0">
                <a:latin typeface="Comic Sans MS" pitchFamily="66" charset="0"/>
              </a:rPr>
              <a:t>Contoh</a:t>
            </a:r>
            <a:r>
              <a:rPr lang="en-US" sz="2400" dirty="0" smtClean="0">
                <a:latin typeface="Comic Sans MS" pitchFamily="66" charset="0"/>
              </a:rPr>
              <a:t> : Tic-</a:t>
            </a:r>
            <a:r>
              <a:rPr lang="en-US" sz="2400" dirty="0" err="1" smtClean="0">
                <a:latin typeface="Comic Sans MS" pitchFamily="66" charset="0"/>
              </a:rPr>
              <a:t>Tac</a:t>
            </a:r>
            <a:r>
              <a:rPr lang="en-US" sz="2400" dirty="0" smtClean="0">
                <a:latin typeface="Comic Sans MS" pitchFamily="66" charset="0"/>
              </a:rPr>
              <a:t>-Toe, Tetris.</a:t>
            </a:r>
          </a:p>
          <a:p>
            <a:pPr algn="just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algn="just"/>
            <a:r>
              <a:rPr lang="en-US" sz="2400" b="1" dirty="0" smtClean="0">
                <a:latin typeface="Comic Sans MS" pitchFamily="66" charset="0"/>
              </a:rPr>
              <a:t>Build ( </a:t>
            </a:r>
            <a:r>
              <a:rPr lang="en-US" sz="2400" b="1" dirty="0" err="1" smtClean="0">
                <a:latin typeface="Comic Sans MS" pitchFamily="66" charset="0"/>
              </a:rPr>
              <a:t>membangun</a:t>
            </a:r>
            <a:r>
              <a:rPr lang="en-US" sz="2400" b="1" dirty="0" smtClean="0">
                <a:latin typeface="Comic Sans MS" pitchFamily="66" charset="0"/>
              </a:rPr>
              <a:t> )</a:t>
            </a:r>
          </a:p>
          <a:p>
            <a:pPr algn="just">
              <a:buNone/>
            </a:pPr>
            <a:r>
              <a:rPr lang="en-US" sz="2400" dirty="0" smtClean="0">
                <a:latin typeface="Comic Sans MS" pitchFamily="66" charset="0"/>
              </a:rPr>
              <a:t>	</a:t>
            </a:r>
            <a:r>
              <a:rPr lang="en-US" sz="2400" dirty="0" err="1" smtClean="0">
                <a:latin typeface="Comic Sans MS" pitchFamily="66" charset="0"/>
              </a:rPr>
              <a:t>Lawan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dari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tujuan</a:t>
            </a:r>
            <a:r>
              <a:rPr lang="en-US" sz="2400" dirty="0" smtClean="0">
                <a:latin typeface="Comic Sans MS" pitchFamily="66" charset="0"/>
              </a:rPr>
              <a:t> game “Destroy”. </a:t>
            </a:r>
            <a:r>
              <a:rPr lang="en-US" sz="2400" dirty="0" err="1" smtClean="0">
                <a:latin typeface="Comic Sans MS" pitchFamily="66" charset="0"/>
              </a:rPr>
              <a:t>Tujuannya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adalah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mengembangkan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karakter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atau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membangun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sumber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daya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hingga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titik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tertentu</a:t>
            </a:r>
            <a:r>
              <a:rPr lang="en-US" sz="2400" dirty="0" smtClean="0">
                <a:latin typeface="Comic Sans MS" pitchFamily="66" charset="0"/>
              </a:rPr>
              <a:t>. </a:t>
            </a:r>
            <a:r>
              <a:rPr lang="en-US" sz="2400" dirty="0" err="1" smtClean="0">
                <a:latin typeface="Comic Sans MS" pitchFamily="66" charset="0"/>
              </a:rPr>
              <a:t>Contoh</a:t>
            </a:r>
            <a:r>
              <a:rPr lang="en-US" sz="2400" dirty="0" smtClean="0">
                <a:latin typeface="Comic Sans MS" pitchFamily="66" charset="0"/>
              </a:rPr>
              <a:t> : The Sims</a:t>
            </a:r>
            <a:endParaRPr lang="en-US" sz="2400" dirty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295400"/>
          </a:xfrm>
        </p:spPr>
        <p:txBody>
          <a:bodyPr>
            <a:normAutofit fontScale="90000"/>
          </a:bodyPr>
          <a:lstStyle/>
          <a:p>
            <a:r>
              <a:rPr lang="en-US" b="1" smtClean="0"/>
              <a:t>3. Rules ( mechanics ) / aturan (mekanisme)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latin typeface="Comic Sans MS" pitchFamily="66" charset="0"/>
              </a:rPr>
              <a:t>Pada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bahasan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sebelumnya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terdapat</a:t>
            </a:r>
            <a:r>
              <a:rPr lang="en-US" sz="2400" dirty="0" smtClean="0">
                <a:latin typeface="Comic Sans MS" pitchFamily="66" charset="0"/>
              </a:rPr>
              <a:t> 3 </a:t>
            </a:r>
            <a:r>
              <a:rPr lang="en-US" sz="2400" dirty="0" err="1" smtClean="0">
                <a:latin typeface="Comic Sans MS" pitchFamily="66" charset="0"/>
              </a:rPr>
              <a:t>aturan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dalam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sebuah</a:t>
            </a:r>
            <a:r>
              <a:rPr lang="en-US" sz="2400" dirty="0" smtClean="0">
                <a:latin typeface="Comic Sans MS" pitchFamily="66" charset="0"/>
              </a:rPr>
              <a:t> game </a:t>
            </a:r>
            <a:r>
              <a:rPr lang="en-US" sz="2400" dirty="0" err="1" smtClean="0">
                <a:latin typeface="Comic Sans MS" pitchFamily="66" charset="0"/>
              </a:rPr>
              <a:t>yaitu</a:t>
            </a:r>
            <a:r>
              <a:rPr lang="en-US" sz="2400" dirty="0" smtClean="0">
                <a:latin typeface="Comic Sans MS" pitchFamily="66" charset="0"/>
              </a:rPr>
              <a:t> :</a:t>
            </a:r>
          </a:p>
          <a:p>
            <a:pPr marL="859536" lvl="1" indent="-457200">
              <a:buFont typeface="+mj-lt"/>
              <a:buAutoNum type="arabicPeriod"/>
            </a:pP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Setup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(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hal-hal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yang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perlu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disiapkan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dalam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awal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permainan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)</a:t>
            </a:r>
          </a:p>
          <a:p>
            <a:pPr marL="859536" lvl="1" indent="-457200">
              <a:buFont typeface="+mj-lt"/>
              <a:buAutoNum type="arabicPeriod"/>
            </a:pP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Progression of Play 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(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cara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bermain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selama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permainan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)</a:t>
            </a:r>
          </a:p>
          <a:p>
            <a:pPr marL="859536" lvl="1" indent="-457200">
              <a:buFont typeface="+mj-lt"/>
              <a:buAutoNum type="arabicPeriod"/>
            </a:pP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Resolution 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(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Kondisi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apa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yang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menyebabkan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permainan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berakhir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dan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apa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hasil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akhir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dari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sebuah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permainan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).</a:t>
            </a:r>
          </a:p>
          <a:p>
            <a:pPr marL="859536" lvl="1" indent="-457200">
              <a:buNone/>
            </a:pPr>
            <a:endParaRPr lang="en-US" sz="2200" dirty="0" smtClean="0">
              <a:solidFill>
                <a:schemeClr val="tx1"/>
              </a:solidFill>
              <a:latin typeface="Comic Sans MS" pitchFamily="66" charset="0"/>
            </a:endParaRPr>
          </a:p>
          <a:p>
            <a:pPr marL="566928" indent="-457200"/>
            <a:r>
              <a:rPr lang="en-US" sz="2400" dirty="0" err="1" smtClean="0">
                <a:latin typeface="Comic Sans MS" pitchFamily="66" charset="0"/>
              </a:rPr>
              <a:t>Beberapa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aturan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berjalan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secara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otomatis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sesuai</a:t>
            </a:r>
            <a:r>
              <a:rPr lang="en-US" sz="2400" dirty="0" smtClean="0">
                <a:latin typeface="Comic Sans MS" pitchFamily="66" charset="0"/>
              </a:rPr>
              <a:t> level yang </a:t>
            </a:r>
            <a:r>
              <a:rPr lang="en-US" sz="2400" dirty="0" err="1" smtClean="0">
                <a:latin typeface="Comic Sans MS" pitchFamily="66" charset="0"/>
              </a:rPr>
              <a:t>dicapai</a:t>
            </a:r>
            <a:r>
              <a:rPr lang="en-US" sz="2400" dirty="0" smtClean="0">
                <a:latin typeface="Comic Sans MS" pitchFamily="66" charset="0"/>
              </a:rPr>
              <a:t>.</a:t>
            </a:r>
          </a:p>
          <a:p>
            <a:pPr marL="566928" indent="-457200"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marL="566928" indent="-457200"/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Beberapa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aturan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ditentukan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oleh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pilihan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dari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pemain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458200" cy="1447800"/>
          </a:xfrm>
        </p:spPr>
        <p:txBody>
          <a:bodyPr>
            <a:normAutofit fontScale="90000"/>
          </a:bodyPr>
          <a:lstStyle/>
          <a:p>
            <a:r>
              <a:rPr lang="en-US" b="1" smtClean="0"/>
              <a:t>4. Resource &amp; Resource Management/</a:t>
            </a:r>
            <a:br>
              <a:rPr lang="en-US" b="1" smtClean="0"/>
            </a:br>
            <a:r>
              <a:rPr lang="en-US" b="1" smtClean="0"/>
              <a:t>Manajemen Sumber Daya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502920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omic Sans MS" pitchFamily="66" charset="0"/>
              </a:rPr>
              <a:t>Elemen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ini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merupakan</a:t>
            </a:r>
            <a:r>
              <a:rPr lang="en-US" dirty="0" smtClean="0">
                <a:latin typeface="Comic Sans MS" pitchFamily="66" charset="0"/>
              </a:rPr>
              <a:t> status </a:t>
            </a:r>
            <a:r>
              <a:rPr lang="en-US" dirty="0" err="1" smtClean="0">
                <a:latin typeface="Comic Sans MS" pitchFamily="66" charset="0"/>
              </a:rPr>
              <a:t>dari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sumber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daya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dimiliki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oleh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seperti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kekuatan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kesehatan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senjata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dimiliki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oleh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. </a:t>
            </a:r>
            <a:r>
              <a:rPr lang="en-US" dirty="0" err="1" smtClean="0">
                <a:latin typeface="Comic Sans MS" pitchFamily="66" charset="0"/>
              </a:rPr>
              <a:t>Contoh</a:t>
            </a:r>
            <a:r>
              <a:rPr lang="en-US" dirty="0" smtClean="0">
                <a:latin typeface="Comic Sans MS" pitchFamily="66" charset="0"/>
              </a:rPr>
              <a:t> : </a:t>
            </a:r>
            <a:r>
              <a:rPr lang="en-US" dirty="0" err="1" smtClean="0">
                <a:latin typeface="Comic Sans MS" pitchFamily="66" charset="0"/>
              </a:rPr>
              <a:t>Warcraft</a:t>
            </a:r>
            <a:r>
              <a:rPr lang="en-US" dirty="0" smtClean="0">
                <a:latin typeface="Comic Sans MS" pitchFamily="66" charset="0"/>
              </a:rPr>
              <a:t>. </a:t>
            </a:r>
            <a:r>
              <a:rPr lang="en-US" dirty="0" err="1" smtClean="0">
                <a:latin typeface="Comic Sans MS" pitchFamily="66" charset="0"/>
              </a:rPr>
              <a:t>Tetapi</a:t>
            </a:r>
            <a:r>
              <a:rPr lang="en-US" dirty="0" smtClean="0">
                <a:latin typeface="Comic Sans MS" pitchFamily="66" charset="0"/>
              </a:rPr>
              <a:t> resource </a:t>
            </a:r>
            <a:r>
              <a:rPr lang="en-US" dirty="0" err="1" smtClean="0">
                <a:latin typeface="Comic Sans MS" pitchFamily="66" charset="0"/>
              </a:rPr>
              <a:t>juga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terdiri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dari</a:t>
            </a:r>
            <a:r>
              <a:rPr lang="en-US" dirty="0" smtClean="0">
                <a:latin typeface="Comic Sans MS" pitchFamily="66" charset="0"/>
              </a:rPr>
              <a:t> 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Benda yang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dapat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diambil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selama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permainan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senjata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kekuatan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).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Waktu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yang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tersisa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(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waktu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dalam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game,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atau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batas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waktu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).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Jml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pertanyaan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yang 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tersisa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.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Dll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…</a:t>
            </a:r>
          </a:p>
          <a:p>
            <a:endParaRPr lang="en-US" dirty="0" smtClean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219200"/>
          </a:xfrm>
        </p:spPr>
        <p:txBody>
          <a:bodyPr>
            <a:normAutofit fontScale="90000"/>
          </a:bodyPr>
          <a:lstStyle/>
          <a:p>
            <a:r>
              <a:rPr lang="en-US" b="1" smtClean="0"/>
              <a:t>5. Game State / keadaan (status) game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50536"/>
          </a:xfrm>
        </p:spPr>
        <p:txBody>
          <a:bodyPr/>
          <a:lstStyle/>
          <a:p>
            <a:r>
              <a:rPr lang="en-US" dirty="0" err="1" smtClean="0">
                <a:latin typeface="Comic Sans MS" pitchFamily="66" charset="0"/>
              </a:rPr>
              <a:t>Beberapa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sumber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daya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tidak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dimiliki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oleh</a:t>
            </a:r>
            <a:r>
              <a:rPr lang="en-US" dirty="0" smtClean="0">
                <a:latin typeface="Comic Sans MS" pitchFamily="66" charset="0"/>
              </a:rPr>
              <a:t> player, </a:t>
            </a:r>
            <a:r>
              <a:rPr lang="en-US" dirty="0" err="1" smtClean="0">
                <a:latin typeface="Comic Sans MS" pitchFamily="66" charset="0"/>
              </a:rPr>
              <a:t>namun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oleh</a:t>
            </a:r>
            <a:r>
              <a:rPr lang="en-US" dirty="0" smtClean="0">
                <a:latin typeface="Comic Sans MS" pitchFamily="66" charset="0"/>
              </a:rPr>
              <a:t> game </a:t>
            </a:r>
            <a:r>
              <a:rPr lang="en-US" dirty="0" err="1" smtClean="0">
                <a:latin typeface="Comic Sans MS" pitchFamily="66" charset="0"/>
              </a:rPr>
              <a:t>itu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sendiri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seperti</a:t>
            </a:r>
            <a:r>
              <a:rPr lang="en-US" dirty="0" smtClean="0">
                <a:latin typeface="Comic Sans MS" pitchFamily="66" charset="0"/>
              </a:rPr>
              <a:t> : status </a:t>
            </a:r>
            <a:r>
              <a:rPr lang="en-US" dirty="0" err="1" smtClean="0">
                <a:latin typeface="Comic Sans MS" pitchFamily="66" charset="0"/>
              </a:rPr>
              <a:t>blm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disewa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pada</a:t>
            </a:r>
            <a:r>
              <a:rPr lang="en-US" dirty="0" smtClean="0">
                <a:latin typeface="Comic Sans MS" pitchFamily="66" charset="0"/>
              </a:rPr>
              <a:t> game monopoly, status </a:t>
            </a:r>
            <a:r>
              <a:rPr lang="en-US" dirty="0" err="1" smtClean="0">
                <a:latin typeface="Comic Sans MS" pitchFamily="66" charset="0"/>
              </a:rPr>
              <a:t>permainan</a:t>
            </a:r>
            <a:r>
              <a:rPr lang="en-US" dirty="0" smtClean="0">
                <a:latin typeface="Comic Sans MS" pitchFamily="66" charset="0"/>
              </a:rPr>
              <a:t>, status </a:t>
            </a:r>
            <a:r>
              <a:rPr lang="en-US" dirty="0" err="1" smtClean="0">
                <a:latin typeface="Comic Sans MS" pitchFamily="66" charset="0"/>
              </a:rPr>
              <a:t>semua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semua</a:t>
            </a:r>
            <a:r>
              <a:rPr lang="en-US" dirty="0" smtClean="0">
                <a:latin typeface="Comic Sans MS" pitchFamily="66" charset="0"/>
              </a:rPr>
              <a:t> status </a:t>
            </a:r>
            <a:r>
              <a:rPr lang="en-US" dirty="0" err="1" smtClean="0">
                <a:latin typeface="Comic Sans MS" pitchFamily="66" charset="0"/>
              </a:rPr>
              <a:t>dari</a:t>
            </a:r>
            <a:r>
              <a:rPr lang="en-US" dirty="0" smtClean="0">
                <a:latin typeface="Comic Sans MS" pitchFamily="66" charset="0"/>
              </a:rPr>
              <a:t> game yang </a:t>
            </a:r>
            <a:r>
              <a:rPr lang="en-US" dirty="0" err="1" smtClean="0">
                <a:latin typeface="Comic Sans MS" pitchFamily="66" charset="0"/>
              </a:rPr>
              <a:t>terjadi</a:t>
            </a:r>
            <a:r>
              <a:rPr lang="en-US" dirty="0" smtClean="0">
                <a:latin typeface="Comic Sans MS" pitchFamily="66" charset="0"/>
              </a:rPr>
              <a:t>. Status </a:t>
            </a:r>
            <a:r>
              <a:rPr lang="en-US" dirty="0" err="1" smtClean="0">
                <a:latin typeface="Comic Sans MS" pitchFamily="66" charset="0"/>
              </a:rPr>
              <a:t>ini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bersifat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GLOBAL.</a:t>
            </a:r>
          </a:p>
          <a:p>
            <a:endParaRPr lang="en-US" dirty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US" b="1" smtClean="0"/>
              <a:t>6. Information / informasi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50536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omic Sans MS" pitchFamily="66" charset="0"/>
              </a:rPr>
              <a:t>Bagaimana</a:t>
            </a:r>
            <a:r>
              <a:rPr lang="en-US" dirty="0" smtClean="0">
                <a:latin typeface="Comic Sans MS" pitchFamily="66" charset="0"/>
              </a:rPr>
              <a:t> status game </a:t>
            </a:r>
            <a:r>
              <a:rPr lang="en-US" dirty="0" err="1" smtClean="0">
                <a:latin typeface="Comic Sans MS" pitchFamily="66" charset="0"/>
              </a:rPr>
              <a:t>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diketahui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oleh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setiap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 ?</a:t>
            </a:r>
          </a:p>
          <a:p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merubah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jumlah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informasi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tersedia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mempunyai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efek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drastis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dalam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permainan</a:t>
            </a:r>
            <a:r>
              <a:rPr lang="en-US" dirty="0" smtClean="0">
                <a:latin typeface="Comic Sans MS" pitchFamily="66" charset="0"/>
              </a:rPr>
              <a:t>. </a:t>
            </a:r>
          </a:p>
          <a:p>
            <a:r>
              <a:rPr lang="en-US" dirty="0" err="1" smtClean="0">
                <a:latin typeface="Comic Sans MS" pitchFamily="66" charset="0"/>
              </a:rPr>
              <a:t>Contoh</a:t>
            </a:r>
            <a:r>
              <a:rPr lang="en-US" dirty="0" smtClean="0">
                <a:latin typeface="Comic Sans MS" pitchFamily="66" charset="0"/>
              </a:rPr>
              <a:t> : </a:t>
            </a:r>
            <a:r>
              <a:rPr lang="en-US" dirty="0" err="1" smtClean="0">
                <a:latin typeface="Comic Sans MS" pitchFamily="66" charset="0"/>
              </a:rPr>
              <a:t>Catur</a:t>
            </a:r>
            <a:r>
              <a:rPr lang="en-US" dirty="0" smtClean="0">
                <a:latin typeface="Comic Sans MS" pitchFamily="66" charset="0"/>
              </a:rPr>
              <a:t> ( </a:t>
            </a:r>
            <a:r>
              <a:rPr lang="en-US" dirty="0" err="1" smtClean="0">
                <a:latin typeface="Comic Sans MS" pitchFamily="66" charset="0"/>
              </a:rPr>
              <a:t>informasi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tantang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langkah-langkah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lakukan</a:t>
            </a:r>
            <a:r>
              <a:rPr lang="en-US" dirty="0" smtClean="0">
                <a:latin typeface="Comic Sans MS" pitchFamily="66" charset="0"/>
              </a:rPr>
              <a:t>), </a:t>
            </a:r>
            <a:r>
              <a:rPr lang="en-US" dirty="0" err="1" smtClean="0">
                <a:latin typeface="Comic Sans MS" pitchFamily="66" charset="0"/>
              </a:rPr>
              <a:t>kondisi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kartu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dimiliki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masing-masing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dalam</a:t>
            </a:r>
            <a:r>
              <a:rPr lang="en-US" dirty="0" smtClean="0">
                <a:latin typeface="Comic Sans MS" pitchFamily="66" charset="0"/>
              </a:rPr>
              <a:t> game poker, </a:t>
            </a:r>
            <a:r>
              <a:rPr lang="en-US" dirty="0" err="1" smtClean="0">
                <a:latin typeface="Comic Sans MS" pitchFamily="66" charset="0"/>
              </a:rPr>
              <a:t>kondisi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kemenangan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telah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ditentukan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pada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setiap</a:t>
            </a:r>
            <a:r>
              <a:rPr lang="en-US" dirty="0" smtClean="0">
                <a:latin typeface="Comic Sans MS" pitchFamily="66" charset="0"/>
              </a:rPr>
              <a:t> game.</a:t>
            </a:r>
          </a:p>
          <a:p>
            <a:endParaRPr lang="en-US" dirty="0" smtClean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83936"/>
          </a:xfrm>
        </p:spPr>
        <p:txBody>
          <a:bodyPr>
            <a:normAutofit lnSpcReduction="10000"/>
          </a:bodyPr>
          <a:lstStyle/>
          <a:p>
            <a:r>
              <a:rPr lang="en-US" sz="2400" dirty="0" err="1" smtClean="0">
                <a:latin typeface="Comic Sans MS" pitchFamily="66" charset="0"/>
              </a:rPr>
              <a:t>Jenis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Informasi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dalam</a:t>
            </a:r>
            <a:r>
              <a:rPr lang="en-US" sz="2400" dirty="0" smtClean="0">
                <a:latin typeface="Comic Sans MS" pitchFamily="66" charset="0"/>
              </a:rPr>
              <a:t> game :</a:t>
            </a:r>
          </a:p>
          <a:p>
            <a:pPr lvl="1"/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Total Information ( 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informasi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 total )</a:t>
            </a:r>
          </a:p>
          <a:p>
            <a:pPr lvl="1">
              <a:buNone/>
            </a:pP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	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Beberapa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game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menawarkan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informasi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total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dimana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setiap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pemain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dapat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mengetahui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informasi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tsb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.</a:t>
            </a:r>
          </a:p>
          <a:p>
            <a:pPr lvl="1"/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Private Information ( 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informasi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privat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 )</a:t>
            </a:r>
          </a:p>
          <a:p>
            <a:pPr lvl="1">
              <a:buNone/>
            </a:pP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	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Informasi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yang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dimiliki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hanya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oleh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setiap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pemain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saja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contoh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: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kartu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yang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dimiliki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pemain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pada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poker.</a:t>
            </a:r>
          </a:p>
          <a:p>
            <a:pPr lvl="1"/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Own privileged Information ( 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informasi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dgn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hak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khusus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 )</a:t>
            </a:r>
          </a:p>
          <a:p>
            <a:pPr lvl="1">
              <a:buNone/>
            </a:pP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	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beberapa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pemain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mempunyai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informasi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khusus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sedang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yang lain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tidak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.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Pada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struktur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game 1player vs. multiple player.</a:t>
            </a:r>
          </a:p>
          <a:p>
            <a:pPr lvl="1"/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Game information ( 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informasi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 game )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/>
            </a:r>
            <a:b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</a:b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Game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mempunyai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informasi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sendiri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yang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disembunyikan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dari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para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pemain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seperti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kondisi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menang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yang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ditentukan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.</a:t>
            </a:r>
          </a:p>
          <a:p>
            <a:endParaRPr lang="en-US" sz="2400" dirty="0" smtClean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US" b="1" smtClean="0"/>
              <a:t>7. Sequencing / Urutan Game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50536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latin typeface="Comic Sans MS" pitchFamily="66" charset="0"/>
              </a:rPr>
              <a:t>Bagaimana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urutan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dalam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bermain</a:t>
            </a:r>
            <a:r>
              <a:rPr lang="en-US" dirty="0" smtClean="0">
                <a:latin typeface="Comic Sans MS" pitchFamily="66" charset="0"/>
              </a:rPr>
              <a:t>?</a:t>
            </a:r>
          </a:p>
          <a:p>
            <a:r>
              <a:rPr lang="en-US" dirty="0" err="1" smtClean="0">
                <a:latin typeface="Comic Sans MS" pitchFamily="66" charset="0"/>
              </a:rPr>
              <a:t>Bagaiman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alur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satu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aksi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aksi</a:t>
            </a:r>
            <a:r>
              <a:rPr lang="en-US" dirty="0" smtClean="0">
                <a:latin typeface="Comic Sans MS" pitchFamily="66" charset="0"/>
              </a:rPr>
              <a:t> yang lain?</a:t>
            </a:r>
          </a:p>
          <a:p>
            <a:pPr>
              <a:buNone/>
            </a:pPr>
            <a:endParaRPr lang="en-US" dirty="0" smtClean="0">
              <a:latin typeface="Comic Sans MS" pitchFamily="66" charset="0"/>
            </a:endParaRPr>
          </a:p>
          <a:p>
            <a:r>
              <a:rPr lang="en-US" dirty="0" err="1" smtClean="0">
                <a:latin typeface="Comic Sans MS" pitchFamily="66" charset="0"/>
              </a:rPr>
              <a:t>Beberapa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jenis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alur</a:t>
            </a:r>
            <a:r>
              <a:rPr lang="en-US" dirty="0" smtClean="0">
                <a:latin typeface="Comic Sans MS" pitchFamily="66" charset="0"/>
              </a:rPr>
              <a:t>/</a:t>
            </a:r>
            <a:r>
              <a:rPr lang="en-US" dirty="0" err="1" smtClean="0">
                <a:latin typeface="Comic Sans MS" pitchFamily="66" charset="0"/>
              </a:rPr>
              <a:t>urutan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dalam</a:t>
            </a:r>
            <a:r>
              <a:rPr lang="en-US" dirty="0" smtClean="0">
                <a:latin typeface="Comic Sans MS" pitchFamily="66" charset="0"/>
              </a:rPr>
              <a:t> Game :</a:t>
            </a:r>
          </a:p>
          <a:p>
            <a:pPr lvl="1"/>
            <a:r>
              <a:rPr lang="en-US" sz="2400" b="1" dirty="0" smtClean="0">
                <a:solidFill>
                  <a:schemeClr val="tx1"/>
                </a:solidFill>
                <a:latin typeface="Comic Sans MS" pitchFamily="66" charset="0"/>
              </a:rPr>
              <a:t>Turn-based ( </a:t>
            </a:r>
            <a:r>
              <a:rPr lang="en-US" sz="2400" b="1" dirty="0" err="1" smtClean="0">
                <a:solidFill>
                  <a:schemeClr val="tx1"/>
                </a:solidFill>
                <a:latin typeface="Comic Sans MS" pitchFamily="66" charset="0"/>
              </a:rPr>
              <a:t>Giliran</a:t>
            </a:r>
            <a:r>
              <a:rPr lang="en-US" sz="2400" b="1" dirty="0" smtClean="0">
                <a:solidFill>
                  <a:schemeClr val="tx1"/>
                </a:solidFill>
                <a:latin typeface="Comic Sans MS" pitchFamily="66" charset="0"/>
              </a:rPr>
              <a:t> )</a:t>
            </a:r>
          </a:p>
          <a:p>
            <a:pPr lvl="1">
              <a:buNone/>
            </a:pP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	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Pemain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diberi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giliran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dalam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waktu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tertentu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. </a:t>
            </a:r>
          </a:p>
          <a:p>
            <a:pPr lvl="1"/>
            <a:r>
              <a:rPr lang="en-US" sz="2400" b="1" dirty="0" smtClean="0">
                <a:solidFill>
                  <a:schemeClr val="tx1"/>
                </a:solidFill>
                <a:latin typeface="Comic Sans MS" pitchFamily="66" charset="0"/>
              </a:rPr>
              <a:t>Simultaneous ( </a:t>
            </a:r>
            <a:r>
              <a:rPr lang="en-US" sz="2400" b="1" dirty="0" err="1" smtClean="0">
                <a:solidFill>
                  <a:schemeClr val="tx1"/>
                </a:solidFill>
                <a:latin typeface="Comic Sans MS" pitchFamily="66" charset="0"/>
              </a:rPr>
              <a:t>simultan</a:t>
            </a:r>
            <a:r>
              <a:rPr lang="en-US" sz="2400" b="1" dirty="0" smtClean="0">
                <a:solidFill>
                  <a:schemeClr val="tx1"/>
                </a:solidFill>
                <a:latin typeface="Comic Sans MS" pitchFamily="66" charset="0"/>
              </a:rPr>
              <a:t> )</a:t>
            </a:r>
          </a:p>
          <a:p>
            <a:pPr lvl="1">
              <a:buNone/>
            </a:pP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	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Pemain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memulai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secara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bersamaan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namun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bermain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secara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bergiliran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.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Cth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: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semua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pemain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mengambil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kartu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namun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menjatuhkannya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bergantian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.</a:t>
            </a:r>
          </a:p>
          <a:p>
            <a:pPr lvl="1"/>
            <a:r>
              <a:rPr lang="en-US" sz="2400" b="1" dirty="0" smtClean="0">
                <a:solidFill>
                  <a:schemeClr val="tx1"/>
                </a:solidFill>
                <a:latin typeface="Comic Sans MS" pitchFamily="66" charset="0"/>
              </a:rPr>
              <a:t>Real-time ( </a:t>
            </a:r>
            <a:r>
              <a:rPr lang="en-US" sz="2400" b="1" dirty="0" err="1" smtClean="0">
                <a:solidFill>
                  <a:schemeClr val="tx1"/>
                </a:solidFill>
                <a:latin typeface="Comic Sans MS" pitchFamily="66" charset="0"/>
              </a:rPr>
              <a:t>bersama-sama</a:t>
            </a:r>
            <a:r>
              <a:rPr lang="en-US" sz="2400" b="1" dirty="0" smtClean="0">
                <a:solidFill>
                  <a:schemeClr val="tx1"/>
                </a:solidFill>
                <a:latin typeface="Comic Sans MS" pitchFamily="66" charset="0"/>
              </a:rPr>
              <a:t>)</a:t>
            </a:r>
          </a:p>
          <a:p>
            <a:pPr lvl="1">
              <a:buNone/>
            </a:pP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	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Seluruh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pemain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bermain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bersama-sama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dan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melakukan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aksi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secepat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mungkin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.</a:t>
            </a:r>
            <a:endParaRPr lang="en-US" sz="24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b="1" smtClean="0"/>
              <a:t>8. Player Interaction / interaksi pemain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mic Sans MS" pitchFamily="66" charset="0"/>
              </a:rPr>
              <a:t>Bagaimana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berinteraksi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 lain?</a:t>
            </a:r>
          </a:p>
          <a:p>
            <a:r>
              <a:rPr lang="en-US" dirty="0" err="1" smtClean="0">
                <a:latin typeface="Comic Sans MS" pitchFamily="66" charset="0"/>
              </a:rPr>
              <a:t>Bagaimana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mempengaruhi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lawan</a:t>
            </a:r>
            <a:r>
              <a:rPr lang="en-US" dirty="0" smtClean="0">
                <a:latin typeface="Comic Sans MS" pitchFamily="66" charset="0"/>
              </a:rPr>
              <a:t> main?</a:t>
            </a:r>
          </a:p>
          <a:p>
            <a:r>
              <a:rPr lang="en-US" dirty="0" err="1" smtClean="0">
                <a:latin typeface="Comic Sans MS" pitchFamily="66" charset="0"/>
              </a:rPr>
              <a:t>Beberapa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contoh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interaksi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antar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 :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  <a:latin typeface="Comic Sans MS" pitchFamily="66" charset="0"/>
              </a:rPr>
              <a:t>Direct Conflict/ </a:t>
            </a:r>
            <a:r>
              <a:rPr lang="en-US" b="1" dirty="0" err="1" smtClean="0">
                <a:solidFill>
                  <a:schemeClr val="tx1"/>
                </a:solidFill>
                <a:latin typeface="Comic Sans MS" pitchFamily="66" charset="0"/>
              </a:rPr>
              <a:t>konflik</a:t>
            </a:r>
            <a:r>
              <a:rPr lang="en-US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Comic Sans MS" pitchFamily="66" charset="0"/>
              </a:rPr>
              <a:t>langsung</a:t>
            </a:r>
            <a:r>
              <a:rPr lang="en-US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(“ I attack You”)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  <a:latin typeface="Comic Sans MS" pitchFamily="66" charset="0"/>
              </a:rPr>
              <a:t>Negotiation/</a:t>
            </a:r>
            <a:r>
              <a:rPr lang="en-US" b="1" dirty="0" err="1" smtClean="0">
                <a:solidFill>
                  <a:schemeClr val="tx1"/>
                </a:solidFill>
                <a:latin typeface="Comic Sans MS" pitchFamily="66" charset="0"/>
              </a:rPr>
              <a:t>negosiasi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(“If  you support me to enter Black Sea, I’ll will help you get into Cairo next turn”)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  <a:latin typeface="Comic Sans MS" pitchFamily="66" charset="0"/>
              </a:rPr>
              <a:t>Trading/</a:t>
            </a:r>
            <a:r>
              <a:rPr lang="en-US" b="1" dirty="0" err="1" smtClean="0">
                <a:solidFill>
                  <a:schemeClr val="tx1"/>
                </a:solidFill>
                <a:latin typeface="Comic Sans MS" pitchFamily="66" charset="0"/>
              </a:rPr>
              <a:t>berdagang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(“I’ll give you a wood in exchange for your wheat”)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  <a:latin typeface="Comic Sans MS" pitchFamily="66" charset="0"/>
              </a:rPr>
              <a:t>Information Sharing/</a:t>
            </a:r>
            <a:r>
              <a:rPr lang="en-US" b="1" dirty="0" err="1" smtClean="0">
                <a:solidFill>
                  <a:schemeClr val="tx1"/>
                </a:solidFill>
                <a:latin typeface="Comic Sans MS" pitchFamily="66" charset="0"/>
              </a:rPr>
              <a:t>berbagi</a:t>
            </a:r>
            <a:r>
              <a:rPr lang="en-US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Comic Sans MS" pitchFamily="66" charset="0"/>
              </a:rPr>
              <a:t>informasi</a:t>
            </a:r>
            <a:r>
              <a:rPr lang="en-US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(“I looked at that tile last turn and I’m telling you, if you enter it a trap will go off”)</a:t>
            </a:r>
            <a:endParaRPr lang="en-US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US" b="1" smtClean="0"/>
              <a:t>1. Player / pemain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26736"/>
          </a:xfrm>
        </p:spPr>
        <p:txBody>
          <a:bodyPr/>
          <a:lstStyle/>
          <a:p>
            <a:r>
              <a:rPr lang="en-US" dirty="0" err="1" smtClean="0">
                <a:latin typeface="Comic Sans MS" pitchFamily="66" charset="0"/>
              </a:rPr>
              <a:t>Berapa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banyak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terlibat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dalam</a:t>
            </a:r>
            <a:r>
              <a:rPr lang="en-US" dirty="0" smtClean="0">
                <a:latin typeface="Comic Sans MS" pitchFamily="66" charset="0"/>
              </a:rPr>
              <a:t> game?</a:t>
            </a:r>
          </a:p>
          <a:p>
            <a:r>
              <a:rPr lang="en-US" dirty="0" err="1" smtClean="0">
                <a:latin typeface="Comic Sans MS" pitchFamily="66" charset="0"/>
              </a:rPr>
              <a:t>Apakah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jumlah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harus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dalam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jumlah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tepat</a:t>
            </a:r>
            <a:r>
              <a:rPr lang="en-US" dirty="0" smtClean="0">
                <a:latin typeface="Comic Sans MS" pitchFamily="66" charset="0"/>
              </a:rPr>
              <a:t> (4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saja</a:t>
            </a:r>
            <a:r>
              <a:rPr lang="en-US" dirty="0" smtClean="0">
                <a:latin typeface="Comic Sans MS" pitchFamily="66" charset="0"/>
              </a:rPr>
              <a:t>) </a:t>
            </a:r>
            <a:r>
              <a:rPr lang="en-US" dirty="0" err="1" smtClean="0">
                <a:latin typeface="Comic Sans MS" pitchFamily="66" charset="0"/>
              </a:rPr>
              <a:t>atau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jumlah</a:t>
            </a:r>
            <a:r>
              <a:rPr lang="en-US" dirty="0" smtClean="0">
                <a:latin typeface="Comic Sans MS" pitchFamily="66" charset="0"/>
              </a:rPr>
              <a:t> range </a:t>
            </a:r>
            <a:r>
              <a:rPr lang="en-US" dirty="0" err="1" smtClean="0">
                <a:latin typeface="Comic Sans MS" pitchFamily="66" charset="0"/>
              </a:rPr>
              <a:t>tertentu</a:t>
            </a:r>
            <a:r>
              <a:rPr lang="en-US" dirty="0" smtClean="0">
                <a:latin typeface="Comic Sans MS" pitchFamily="66" charset="0"/>
              </a:rPr>
              <a:t> (2 – 7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)?</a:t>
            </a:r>
          </a:p>
          <a:p>
            <a:r>
              <a:rPr lang="en-US" dirty="0" err="1" smtClean="0">
                <a:latin typeface="Comic Sans MS" pitchFamily="66" charset="0"/>
              </a:rPr>
              <a:t>Dapatkan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masuk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keluar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selama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permainan</a:t>
            </a:r>
            <a:r>
              <a:rPr lang="en-US" dirty="0" smtClean="0">
                <a:latin typeface="Comic Sans MS" pitchFamily="66" charset="0"/>
              </a:rPr>
              <a:t>? Dan </a:t>
            </a:r>
            <a:r>
              <a:rPr lang="en-US" dirty="0" err="1" smtClean="0">
                <a:latin typeface="Comic Sans MS" pitchFamily="66" charset="0"/>
              </a:rPr>
              <a:t>apa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dampaknya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terhadap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permainan</a:t>
            </a:r>
            <a:r>
              <a:rPr lang="en-US" dirty="0" smtClean="0">
                <a:latin typeface="Comic Sans MS" pitchFamily="66" charset="0"/>
              </a:rPr>
              <a:t>?</a:t>
            </a:r>
          </a:p>
          <a:p>
            <a:r>
              <a:rPr lang="en-US" dirty="0" err="1" smtClean="0">
                <a:latin typeface="Comic Sans MS" pitchFamily="66" charset="0"/>
              </a:rPr>
              <a:t>Apa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hubungan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relasi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antar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 ? </a:t>
            </a:r>
            <a:r>
              <a:rPr lang="en-US" dirty="0" err="1" smtClean="0">
                <a:latin typeface="Comic Sans MS" pitchFamily="66" charset="0"/>
              </a:rPr>
              <a:t>Apakah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satu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tim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atau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individu</a:t>
            </a:r>
            <a:r>
              <a:rPr lang="en-US" dirty="0" smtClean="0">
                <a:latin typeface="Comic Sans MS" pitchFamily="66" charset="0"/>
              </a:rPr>
              <a:t>?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sz="3200" b="1" smtClean="0"/>
              <a:t>9. Theme (narrative,backstory,setting)/ tema (cerita, latar belakang, seting)</a:t>
            </a:r>
            <a:endParaRPr lang="en-US" sz="32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/>
          <a:lstStyle/>
          <a:p>
            <a:r>
              <a:rPr lang="en-US" dirty="0" err="1" smtClean="0">
                <a:latin typeface="Comic Sans MS" pitchFamily="66" charset="0"/>
              </a:rPr>
              <a:t>Elemen-elemen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ini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tidak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secara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langsung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mempengaruhi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permainan</a:t>
            </a:r>
            <a:r>
              <a:rPr lang="en-US" dirty="0" smtClean="0">
                <a:latin typeface="Comic Sans MS" pitchFamily="66" charset="0"/>
              </a:rPr>
              <a:t>.</a:t>
            </a:r>
          </a:p>
          <a:p>
            <a:r>
              <a:rPr lang="en-US" dirty="0" smtClean="0">
                <a:latin typeface="Comic Sans MS" pitchFamily="66" charset="0"/>
              </a:rPr>
              <a:t>Setting yang </a:t>
            </a:r>
            <a:r>
              <a:rPr lang="en-US" dirty="0" err="1" smtClean="0">
                <a:latin typeface="Comic Sans MS" pitchFamily="66" charset="0"/>
              </a:rPr>
              <a:t>disusun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dalam</a:t>
            </a:r>
            <a:r>
              <a:rPr lang="en-US" dirty="0" smtClean="0">
                <a:latin typeface="Comic Sans MS" pitchFamily="66" charset="0"/>
              </a:rPr>
              <a:t> game </a:t>
            </a:r>
            <a:r>
              <a:rPr lang="en-US" dirty="0" err="1" smtClean="0">
                <a:latin typeface="Comic Sans MS" pitchFamily="66" charset="0"/>
              </a:rPr>
              <a:t>memberikan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hubungan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emosional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dalam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permainan</a:t>
            </a:r>
            <a:r>
              <a:rPr lang="en-US" dirty="0" smtClean="0">
                <a:latin typeface="Comic Sans MS" pitchFamily="66" charset="0"/>
              </a:rPr>
              <a:t>.</a:t>
            </a:r>
          </a:p>
          <a:p>
            <a:r>
              <a:rPr lang="en-US" dirty="0" err="1" smtClean="0">
                <a:latin typeface="Comic Sans MS" pitchFamily="66" charset="0"/>
              </a:rPr>
              <a:t>Sebuah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tema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dipilih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baik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membuat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permainan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lebih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mudah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dipelajari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lebih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mudah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bermain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karena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masuk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akal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smtClean="0"/>
              <a:t>Game sebagai sebuah sistem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50536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b="1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jika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Anda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mengubah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satu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elemen</a:t>
            </a:r>
            <a:r>
              <a:rPr lang="en-US" dirty="0" smtClean="0">
                <a:latin typeface="Comic Sans MS" pitchFamily="66" charset="0"/>
              </a:rPr>
              <a:t> formal </a:t>
            </a:r>
            <a:r>
              <a:rPr lang="en-US" dirty="0" err="1" smtClean="0">
                <a:latin typeface="Comic Sans MS" pitchFamily="66" charset="0"/>
              </a:rPr>
              <a:t>saja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hal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itu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menjadikan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sebuah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permainan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berbeda</a:t>
            </a:r>
            <a:r>
              <a:rPr lang="en-US" dirty="0" smtClean="0">
                <a:latin typeface="Comic Sans MS" pitchFamily="66" charset="0"/>
              </a:rPr>
              <a:t>. </a:t>
            </a:r>
            <a:r>
              <a:rPr lang="en-US" dirty="0" err="1" smtClean="0">
                <a:latin typeface="Comic Sans MS" pitchFamily="66" charset="0"/>
              </a:rPr>
              <a:t>Karena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masing-masing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elemen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menentukan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jenis</a:t>
            </a:r>
            <a:r>
              <a:rPr lang="en-US" dirty="0" smtClean="0">
                <a:latin typeface="Comic Sans MS" pitchFamily="66" charset="0"/>
              </a:rPr>
              <a:t> game </a:t>
            </a:r>
            <a:r>
              <a:rPr lang="en-US" dirty="0" err="1" smtClean="0">
                <a:latin typeface="Comic Sans MS" pitchFamily="66" charset="0"/>
              </a:rPr>
              <a:t>apa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hendak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kita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buat</a:t>
            </a:r>
            <a:r>
              <a:rPr lang="en-US" dirty="0" smtClean="0">
                <a:latin typeface="Comic Sans MS" pitchFamily="66" charset="0"/>
              </a:rPr>
              <a:t>. </a:t>
            </a:r>
            <a:br>
              <a:rPr lang="en-US" dirty="0" smtClean="0">
                <a:latin typeface="Comic Sans MS" pitchFamily="66" charset="0"/>
              </a:rPr>
            </a:br>
            <a:endParaRPr lang="en-US" dirty="0" smtClean="0">
              <a:latin typeface="Comic Sans MS" pitchFamily="66" charset="0"/>
            </a:endParaRPr>
          </a:p>
          <a:p>
            <a:pPr algn="just"/>
            <a:r>
              <a:rPr lang="en-US" b="1" dirty="0" err="1" smtClean="0">
                <a:latin typeface="Comic Sans MS" pitchFamily="66" charset="0"/>
              </a:rPr>
              <a:t>Kedua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elemen</a:t>
            </a:r>
            <a:r>
              <a:rPr lang="en-US" dirty="0" smtClean="0">
                <a:latin typeface="Comic Sans MS" pitchFamily="66" charset="0"/>
              </a:rPr>
              <a:t>-</a:t>
            </a:r>
            <a:r>
              <a:rPr lang="en-US" dirty="0" err="1" smtClean="0">
                <a:latin typeface="Comic Sans MS" pitchFamily="66" charset="0"/>
              </a:rPr>
              <a:t>elemen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dalm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permainan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saling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terkait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jika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kita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mengubah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satu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elemen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itu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mempengaruhi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elemen</a:t>
            </a:r>
            <a:r>
              <a:rPr lang="en-US" dirty="0" smtClean="0">
                <a:latin typeface="Comic Sans MS" pitchFamily="66" charset="0"/>
              </a:rPr>
              <a:t> lain. </a:t>
            </a:r>
            <a:r>
              <a:rPr lang="en-US" dirty="0" err="1" smtClean="0">
                <a:latin typeface="Comic Sans MS" pitchFamily="66" charset="0"/>
              </a:rPr>
              <a:t>Misalnya</a:t>
            </a:r>
            <a:r>
              <a:rPr lang="en-US" dirty="0" smtClean="0">
                <a:latin typeface="Comic Sans MS" pitchFamily="66" charset="0"/>
              </a:rPr>
              <a:t> : </a:t>
            </a:r>
            <a:r>
              <a:rPr lang="en-US" b="1" dirty="0" err="1" smtClean="0">
                <a:latin typeface="Comic Sans MS" pitchFamily="66" charset="0"/>
              </a:rPr>
              <a:t>Aturan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permainan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mengatur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perubahan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status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dalam</a:t>
            </a:r>
            <a:r>
              <a:rPr lang="en-US" dirty="0" smtClean="0">
                <a:latin typeface="Comic Sans MS" pitchFamily="66" charset="0"/>
              </a:rPr>
              <a:t> game. </a:t>
            </a:r>
            <a:r>
              <a:rPr lang="en-US" b="1" dirty="0" err="1" smtClean="0">
                <a:latin typeface="Comic Sans MS" pitchFamily="66" charset="0"/>
              </a:rPr>
              <a:t>Informasi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terkadang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menjadi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sumber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bagi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. </a:t>
            </a:r>
            <a:r>
              <a:rPr lang="en-US" b="1" dirty="0" err="1" smtClean="0">
                <a:latin typeface="Comic Sans MS" pitchFamily="66" charset="0"/>
              </a:rPr>
              <a:t>Alur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cerita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menentukan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berbagai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macam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interaksi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. </a:t>
            </a:r>
            <a:r>
              <a:rPr lang="en-US" dirty="0" err="1" smtClean="0">
                <a:latin typeface="Comic Sans MS" pitchFamily="66" charset="0"/>
              </a:rPr>
              <a:t>Mengubah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jumlah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mempengaruhi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Tujuan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apa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didefinisikan</a:t>
            </a:r>
            <a:r>
              <a:rPr lang="en-US" dirty="0" smtClean="0">
                <a:latin typeface="Comic Sans MS" pitchFamily="66" charset="0"/>
              </a:rPr>
              <a:t>. Dan </a:t>
            </a:r>
            <a:r>
              <a:rPr lang="en-US" dirty="0" err="1" smtClean="0">
                <a:latin typeface="Comic Sans MS" pitchFamily="66" charset="0"/>
              </a:rPr>
              <a:t>seterusnya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US" smtClean="0"/>
              <a:t>Hubungan antar pemain?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0293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mic Sans MS" pitchFamily="66" charset="0"/>
              </a:rPr>
              <a:t>1 player </a:t>
            </a:r>
            <a:r>
              <a:rPr lang="en-US" dirty="0" err="1" smtClean="0">
                <a:latin typeface="Comic Sans MS" pitchFamily="66" charset="0"/>
              </a:rPr>
              <a:t>vs</a:t>
            </a:r>
            <a:r>
              <a:rPr lang="en-US" dirty="0" smtClean="0">
                <a:latin typeface="Comic Sans MS" pitchFamily="66" charset="0"/>
              </a:rPr>
              <a:t> game system</a:t>
            </a:r>
          </a:p>
          <a:p>
            <a:pPr>
              <a:buNone/>
            </a:pPr>
            <a:r>
              <a:rPr lang="en-US" dirty="0" smtClean="0">
                <a:latin typeface="Comic Sans MS" pitchFamily="66" charset="0"/>
              </a:rPr>
              <a:t>	</a:t>
            </a:r>
            <a:r>
              <a:rPr lang="en-US" sz="2000" dirty="0" err="1" smtClean="0">
                <a:latin typeface="Comic Sans MS" pitchFamily="66" charset="0"/>
              </a:rPr>
              <a:t>Ini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adalah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struktur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permainan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mana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pemain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tunggal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bersaing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dengan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sistem</a:t>
            </a:r>
            <a:r>
              <a:rPr lang="en-US" sz="2000" dirty="0" smtClean="0">
                <a:latin typeface="Comic Sans MS" pitchFamily="66" charset="0"/>
              </a:rPr>
              <a:t> game. </a:t>
            </a:r>
            <a:r>
              <a:rPr lang="en-US" sz="2000" dirty="0" err="1" smtClean="0">
                <a:latin typeface="Comic Sans MS" pitchFamily="66" charset="0"/>
              </a:rPr>
              <a:t>Contohnya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termasuk</a:t>
            </a:r>
            <a:r>
              <a:rPr lang="en-US" sz="2000" dirty="0" smtClean="0">
                <a:latin typeface="Comic Sans MS" pitchFamily="66" charset="0"/>
              </a:rPr>
              <a:t> solitaire, Pac-Man, </a:t>
            </a:r>
            <a:r>
              <a:rPr lang="en-US" sz="2000" dirty="0" err="1" smtClean="0">
                <a:latin typeface="Comic Sans MS" pitchFamily="66" charset="0"/>
              </a:rPr>
              <a:t>permainan</a:t>
            </a:r>
            <a:r>
              <a:rPr lang="en-US" sz="2000" dirty="0" smtClean="0">
                <a:latin typeface="Comic Sans MS" pitchFamily="66" charset="0"/>
              </a:rPr>
              <a:t> game digital lain. </a:t>
            </a:r>
            <a:r>
              <a:rPr lang="en-US" sz="2000" dirty="0" err="1" smtClean="0">
                <a:latin typeface="Comic Sans MS" pitchFamily="66" charset="0"/>
              </a:rPr>
              <a:t>Ini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merupaka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pola</a:t>
            </a:r>
            <a:r>
              <a:rPr lang="en-US" sz="2000" dirty="0" smtClean="0">
                <a:latin typeface="Comic Sans MS" pitchFamily="66" charset="0"/>
              </a:rPr>
              <a:t> yang paling </a:t>
            </a:r>
            <a:r>
              <a:rPr lang="en-US" sz="2000" dirty="0" err="1" smtClean="0">
                <a:latin typeface="Comic Sans MS" pitchFamily="66" charset="0"/>
              </a:rPr>
              <a:t>umum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untuk</a:t>
            </a:r>
            <a:r>
              <a:rPr lang="en-US" sz="2000" dirty="0" smtClean="0">
                <a:latin typeface="Comic Sans MS" pitchFamily="66" charset="0"/>
              </a:rPr>
              <a:t> game digital. </a:t>
            </a:r>
            <a:r>
              <a:rPr lang="en-US" sz="2000" dirty="0" err="1" smtClean="0">
                <a:latin typeface="Comic Sans MS" pitchFamily="66" charset="0"/>
              </a:rPr>
              <a:t>Anda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akan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menemukan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pola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ini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pada</a:t>
            </a:r>
            <a:r>
              <a:rPr lang="en-US" sz="2000" dirty="0" smtClean="0">
                <a:latin typeface="Comic Sans MS" pitchFamily="66" charset="0"/>
              </a:rPr>
              <a:t> arcade game, </a:t>
            </a:r>
            <a:r>
              <a:rPr lang="en-US" sz="2000" dirty="0" err="1" smtClean="0">
                <a:latin typeface="Comic Sans MS" pitchFamily="66" charset="0"/>
              </a:rPr>
              <a:t>konsol</a:t>
            </a:r>
            <a:r>
              <a:rPr lang="en-US" sz="2000" dirty="0" smtClean="0">
                <a:latin typeface="Comic Sans MS" pitchFamily="66" charset="0"/>
              </a:rPr>
              <a:t> game, </a:t>
            </a:r>
            <a:r>
              <a:rPr lang="en-US" sz="2000" dirty="0" err="1" smtClean="0">
                <a:latin typeface="Comic Sans MS" pitchFamily="66" charset="0"/>
              </a:rPr>
              <a:t>dan</a:t>
            </a:r>
            <a:r>
              <a:rPr lang="en-US" sz="2000" dirty="0" smtClean="0">
                <a:latin typeface="Comic Sans MS" pitchFamily="66" charset="0"/>
              </a:rPr>
              <a:t> game PC. ( </a:t>
            </a:r>
            <a:r>
              <a:rPr lang="en-US" sz="2000" dirty="0" err="1" smtClean="0">
                <a:latin typeface="Comic Sans MS" pitchFamily="66" charset="0"/>
              </a:rPr>
              <a:t>cth</a:t>
            </a:r>
            <a:r>
              <a:rPr lang="en-US" sz="2000" dirty="0" smtClean="0">
                <a:latin typeface="Comic Sans MS" pitchFamily="66" charset="0"/>
              </a:rPr>
              <a:t> : Solitaire, Minesweeper)</a:t>
            </a:r>
            <a:endParaRPr lang="en-US" dirty="0" smtClean="0">
              <a:latin typeface="Comic Sans MS" pitchFamily="66" charset="0"/>
            </a:endParaRPr>
          </a:p>
          <a:p>
            <a:endParaRPr lang="en-US" dirty="0"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733800"/>
            <a:ext cx="30480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3733800"/>
            <a:ext cx="2991806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29400" y="3733799"/>
            <a:ext cx="2286000" cy="2942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US" smtClean="0"/>
              <a:t>Hubungan antar pemain?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0293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mic Sans MS" pitchFamily="66" charset="0"/>
              </a:rPr>
              <a:t>Head to Head (1 player </a:t>
            </a:r>
            <a:r>
              <a:rPr lang="en-US" dirty="0" err="1" smtClean="0">
                <a:latin typeface="Comic Sans MS" pitchFamily="66" charset="0"/>
              </a:rPr>
              <a:t>vs</a:t>
            </a:r>
            <a:r>
              <a:rPr lang="en-US" dirty="0" smtClean="0">
                <a:latin typeface="Comic Sans MS" pitchFamily="66" charset="0"/>
              </a:rPr>
              <a:t> 1 player )</a:t>
            </a:r>
          </a:p>
          <a:p>
            <a:pPr>
              <a:buNone/>
            </a:pPr>
            <a:r>
              <a:rPr lang="en-US" dirty="0" smtClean="0">
                <a:latin typeface="Comic Sans MS" pitchFamily="66" charset="0"/>
              </a:rPr>
              <a:t>	</a:t>
            </a:r>
            <a:r>
              <a:rPr lang="en-US" sz="2000" dirty="0" err="1" smtClean="0">
                <a:latin typeface="Comic Sans MS" pitchFamily="66" charset="0"/>
              </a:rPr>
              <a:t>Ini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adalah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struktur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permainan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mana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dua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pemain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langsung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bersaing</a:t>
            </a:r>
            <a:r>
              <a:rPr lang="en-US" sz="2000" dirty="0" smtClean="0">
                <a:latin typeface="Comic Sans MS" pitchFamily="66" charset="0"/>
              </a:rPr>
              <a:t>. </a:t>
            </a:r>
            <a:r>
              <a:rPr lang="en-US" sz="2000" dirty="0" err="1" smtClean="0">
                <a:latin typeface="Comic Sans MS" pitchFamily="66" charset="0"/>
              </a:rPr>
              <a:t>Contohnya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meliputi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catur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tenis</a:t>
            </a:r>
            <a:r>
              <a:rPr lang="en-US" sz="2000" dirty="0" smtClean="0">
                <a:latin typeface="Comic Sans MS" pitchFamily="66" charset="0"/>
              </a:rPr>
              <a:t>. </a:t>
            </a:r>
            <a:r>
              <a:rPr lang="en-US" sz="2000" dirty="0" err="1" smtClean="0">
                <a:latin typeface="Comic Sans MS" pitchFamily="66" charset="0"/>
              </a:rPr>
              <a:t>Ini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adalah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struktur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klasik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untuk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permainan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strategi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cocok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untuk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pemain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kompetitif</a:t>
            </a:r>
            <a:r>
              <a:rPr lang="en-US" sz="2000" dirty="0" smtClean="0">
                <a:latin typeface="Comic Sans MS" pitchFamily="66" charset="0"/>
              </a:rPr>
              <a:t>. (</a:t>
            </a:r>
            <a:r>
              <a:rPr lang="en-US" sz="2000" dirty="0" err="1" smtClean="0">
                <a:latin typeface="Comic Sans MS" pitchFamily="66" charset="0"/>
              </a:rPr>
              <a:t>cth</a:t>
            </a:r>
            <a:r>
              <a:rPr lang="en-US" sz="2000" dirty="0" smtClean="0">
                <a:latin typeface="Comic Sans MS" pitchFamily="66" charset="0"/>
              </a:rPr>
              <a:t> : chess </a:t>
            </a:r>
            <a:r>
              <a:rPr lang="en-US" sz="2000" dirty="0" err="1" smtClean="0">
                <a:latin typeface="Comic Sans MS" pitchFamily="66" charset="0"/>
              </a:rPr>
              <a:t>dan</a:t>
            </a:r>
            <a:r>
              <a:rPr lang="en-US" sz="2000" dirty="0" smtClean="0">
                <a:latin typeface="Comic Sans MS" pitchFamily="66" charset="0"/>
              </a:rPr>
              <a:t> go – classic game )</a:t>
            </a:r>
            <a:endParaRPr lang="en-US" dirty="0" smtClean="0">
              <a:latin typeface="Comic Sans MS" pitchFamily="66" charset="0"/>
            </a:endParaRPr>
          </a:p>
          <a:p>
            <a:endParaRPr lang="en-US" dirty="0"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505200"/>
            <a:ext cx="2895600" cy="2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0" y="3581400"/>
            <a:ext cx="2286000" cy="2341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3581400"/>
            <a:ext cx="2667000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US" smtClean="0"/>
              <a:t>Hubungan antar pemain?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0293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mic Sans MS" pitchFamily="66" charset="0"/>
              </a:rPr>
              <a:t>Multiple player </a:t>
            </a:r>
            <a:r>
              <a:rPr lang="en-US" dirty="0" err="1" smtClean="0">
                <a:latin typeface="Comic Sans MS" pitchFamily="66" charset="0"/>
              </a:rPr>
              <a:t>vs</a:t>
            </a:r>
            <a:r>
              <a:rPr lang="en-US" dirty="0" smtClean="0">
                <a:latin typeface="Comic Sans MS" pitchFamily="66" charset="0"/>
              </a:rPr>
              <a:t> game system</a:t>
            </a:r>
          </a:p>
          <a:p>
            <a:pPr>
              <a:buNone/>
            </a:pPr>
            <a:r>
              <a:rPr lang="en-US" dirty="0" smtClean="0">
                <a:latin typeface="Comic Sans MS" pitchFamily="66" charset="0"/>
              </a:rPr>
              <a:t>	</a:t>
            </a:r>
            <a:r>
              <a:rPr lang="en-US" sz="2000" dirty="0" err="1" smtClean="0">
                <a:latin typeface="Comic Sans MS" pitchFamily="66" charset="0"/>
              </a:rPr>
              <a:t>Ini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adalah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struktur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permainan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mana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banyak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pemain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bersaing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melawan</a:t>
            </a:r>
            <a:r>
              <a:rPr lang="en-US" sz="2000" dirty="0" smtClean="0">
                <a:latin typeface="Comic Sans MS" pitchFamily="66" charset="0"/>
              </a:rPr>
              <a:t> game system. </a:t>
            </a:r>
            <a:r>
              <a:rPr lang="en-US" sz="2000" dirty="0" err="1" smtClean="0">
                <a:latin typeface="Comic Sans MS" pitchFamily="66" charset="0"/>
              </a:rPr>
              <a:t>Struktur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ini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didominasi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oleh</a:t>
            </a:r>
            <a:r>
              <a:rPr lang="en-US" sz="2000" dirty="0" smtClean="0">
                <a:latin typeface="Comic Sans MS" pitchFamily="66" charset="0"/>
              </a:rPr>
              <a:t> game MMO (A massively multiplayer online game) (</a:t>
            </a:r>
            <a:r>
              <a:rPr lang="en-US" sz="2000" dirty="0" err="1" smtClean="0">
                <a:latin typeface="Comic Sans MS" pitchFamily="66" charset="0"/>
              </a:rPr>
              <a:t>cth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b="1" dirty="0" err="1" smtClean="0">
                <a:latin typeface="Comic Sans MS" pitchFamily="66" charset="0"/>
              </a:rPr>
              <a:t>Atlantica</a:t>
            </a:r>
            <a:r>
              <a:rPr lang="en-US" sz="2000" b="1" dirty="0" smtClean="0">
                <a:latin typeface="Comic Sans MS" pitchFamily="66" charset="0"/>
              </a:rPr>
              <a:t> Online MMORPG) </a:t>
            </a:r>
            <a:endParaRPr lang="en-US" dirty="0" smtClean="0">
              <a:latin typeface="Comic Sans MS" pitchFamily="66" charset="0"/>
            </a:endParaRPr>
          </a:p>
          <a:p>
            <a:endParaRPr lang="en-US" dirty="0"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429000"/>
            <a:ext cx="2895600" cy="2149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3124200"/>
            <a:ext cx="2819400" cy="2075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5000" y="4191000"/>
            <a:ext cx="323850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US" smtClean="0"/>
              <a:t>Hubungan antar pemain?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0293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mic Sans MS" pitchFamily="66" charset="0"/>
              </a:rPr>
              <a:t>Multiple player vs. 1 player</a:t>
            </a:r>
          </a:p>
          <a:p>
            <a:pPr>
              <a:buNone/>
            </a:pPr>
            <a:r>
              <a:rPr lang="en-US" dirty="0" smtClean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Ini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adalah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struktur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permainan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mana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dua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atau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lebih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pemain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bersaing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melawan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satu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pemain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atau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sebaliknya</a:t>
            </a:r>
            <a:r>
              <a:rPr lang="en-US" sz="2000" dirty="0" smtClean="0">
                <a:latin typeface="Comic Sans MS" pitchFamily="66" charset="0"/>
              </a:rPr>
              <a:t>. ( </a:t>
            </a:r>
            <a:r>
              <a:rPr lang="en-US" sz="2000" dirty="0" err="1" smtClean="0">
                <a:latin typeface="Comic Sans MS" pitchFamily="66" charset="0"/>
              </a:rPr>
              <a:t>cth</a:t>
            </a:r>
            <a:r>
              <a:rPr lang="en-US" sz="2000" dirty="0" smtClean="0">
                <a:latin typeface="Comic Sans MS" pitchFamily="66" charset="0"/>
              </a:rPr>
              <a:t> : Scotland Yard, </a:t>
            </a:r>
            <a:r>
              <a:rPr lang="en-US" sz="2000" dirty="0" err="1" smtClean="0">
                <a:latin typeface="Comic Sans MS" pitchFamily="66" charset="0"/>
              </a:rPr>
              <a:t>banyak</a:t>
            </a:r>
            <a:r>
              <a:rPr lang="en-US" sz="2000" dirty="0" smtClean="0">
                <a:latin typeface="Comic Sans MS" pitchFamily="66" charset="0"/>
              </a:rPr>
              <a:t> detective </a:t>
            </a:r>
            <a:r>
              <a:rPr lang="en-US" sz="2000" dirty="0" err="1" smtClean="0">
                <a:latin typeface="Comic Sans MS" pitchFamily="66" charset="0"/>
              </a:rPr>
              <a:t>melawan</a:t>
            </a:r>
            <a:r>
              <a:rPr lang="en-US" sz="2000" dirty="0" smtClean="0">
                <a:latin typeface="Comic Sans MS" pitchFamily="66" charset="0"/>
              </a:rPr>
              <a:t> 1 </a:t>
            </a:r>
            <a:r>
              <a:rPr lang="en-US" sz="2000" dirty="0" err="1" smtClean="0">
                <a:latin typeface="Comic Sans MS" pitchFamily="66" charset="0"/>
              </a:rPr>
              <a:t>pemain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bernama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Mr.X</a:t>
            </a:r>
            <a:r>
              <a:rPr lang="en-US" sz="2000" dirty="0" smtClean="0">
                <a:latin typeface="Comic Sans MS" pitchFamily="66" charset="0"/>
              </a:rPr>
              <a:t>)</a:t>
            </a:r>
            <a:endParaRPr lang="en-US" dirty="0" smtClean="0">
              <a:latin typeface="Comic Sans MS" pitchFamily="66" charset="0"/>
            </a:endParaRPr>
          </a:p>
          <a:p>
            <a:endParaRPr lang="en-US" dirty="0"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428999"/>
            <a:ext cx="2819400" cy="260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3200400"/>
            <a:ext cx="4191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US" smtClean="0"/>
              <a:t>Hubungan antar pemain?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5053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mic Sans MS" pitchFamily="66" charset="0"/>
              </a:rPr>
              <a:t>1 player vs. 1 player vs. 1 player … (</a:t>
            </a:r>
            <a:r>
              <a:rPr lang="en-US" dirty="0" err="1" smtClean="0">
                <a:latin typeface="Comic Sans MS" pitchFamily="66" charset="0"/>
              </a:rPr>
              <a:t>mulilateral</a:t>
            </a:r>
            <a:r>
              <a:rPr lang="en-US" dirty="0" smtClean="0">
                <a:latin typeface="Comic Sans MS" pitchFamily="66" charset="0"/>
              </a:rPr>
              <a:t>)</a:t>
            </a:r>
          </a:p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	</a:t>
            </a:r>
            <a:r>
              <a:rPr lang="en-US" sz="2000" dirty="0" err="1" smtClean="0">
                <a:latin typeface="Comic Sans MS" pitchFamily="66" charset="0"/>
              </a:rPr>
              <a:t>Ini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adalah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struktur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permainan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mana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tiga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atau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lebih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pemain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secara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langsung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bersaing</a:t>
            </a:r>
            <a:r>
              <a:rPr lang="en-US" sz="2000" dirty="0" smtClean="0">
                <a:latin typeface="Comic Sans MS" pitchFamily="66" charset="0"/>
              </a:rPr>
              <a:t>. </a:t>
            </a:r>
            <a:r>
              <a:rPr lang="en-US" sz="2000" dirty="0" err="1" smtClean="0">
                <a:latin typeface="Comic Sans MS" pitchFamily="66" charset="0"/>
              </a:rPr>
              <a:t>Contoh</a:t>
            </a:r>
            <a:r>
              <a:rPr lang="en-US" sz="2000" dirty="0" smtClean="0">
                <a:latin typeface="Comic Sans MS" pitchFamily="66" charset="0"/>
              </a:rPr>
              <a:t> poker, </a:t>
            </a:r>
            <a:r>
              <a:rPr lang="en-US" sz="2000" dirty="0" err="1" smtClean="0">
                <a:latin typeface="Comic Sans MS" pitchFamily="66" charset="0"/>
              </a:rPr>
              <a:t>Monopoli</a:t>
            </a:r>
            <a:r>
              <a:rPr lang="en-US" sz="2000" dirty="0" smtClean="0">
                <a:latin typeface="Comic Sans MS" pitchFamily="66" charset="0"/>
              </a:rPr>
              <a:t>.</a:t>
            </a:r>
            <a:endParaRPr lang="en-US" sz="2000" dirty="0">
              <a:latin typeface="Comic Sans MS" pitchFamily="66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971800"/>
            <a:ext cx="3187189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72225" y="2895600"/>
            <a:ext cx="2619375" cy="249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5200" y="2895600"/>
            <a:ext cx="2780284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US" smtClean="0"/>
              <a:t>Hubungan antar pemain?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5053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mic Sans MS" pitchFamily="66" charset="0"/>
              </a:rPr>
              <a:t>(1 player and 1 player and …) vs. game system (cooperative)</a:t>
            </a:r>
          </a:p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	</a:t>
            </a:r>
            <a:r>
              <a:rPr lang="sv-SE" sz="2000" dirty="0" smtClean="0">
                <a:latin typeface="Comic Sans MS" pitchFamily="66" charset="0"/>
              </a:rPr>
              <a:t> Ini adalah struktur permainan di mana dua atau lebih pemain</a:t>
            </a:r>
            <a:br>
              <a:rPr lang="sv-SE" sz="2000" dirty="0" smtClean="0">
                <a:latin typeface="Comic Sans MS" pitchFamily="66" charset="0"/>
              </a:rPr>
            </a:br>
            <a:r>
              <a:rPr lang="sv-SE" sz="2000" dirty="0" smtClean="0">
                <a:latin typeface="Comic Sans MS" pitchFamily="66" charset="0"/>
              </a:rPr>
              <a:t>bekerja sama untuk mengalahkan  sistem game. Contoh : The Lord of The Ring</a:t>
            </a:r>
            <a:endParaRPr lang="en-US" sz="2000" dirty="0">
              <a:latin typeface="Comic Sans MS" pitchFamily="66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581400"/>
            <a:ext cx="3386161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3276600"/>
            <a:ext cx="44958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US" smtClean="0"/>
              <a:t>Hubungan antar pemain?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5053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mic Sans MS" pitchFamily="66" charset="0"/>
              </a:rPr>
              <a:t>multiple player vs. multiple player (</a:t>
            </a:r>
            <a:r>
              <a:rPr lang="en-US" dirty="0" err="1" smtClean="0">
                <a:latin typeface="Comic Sans MS" pitchFamily="66" charset="0"/>
              </a:rPr>
              <a:t>kompetisi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antar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tim</a:t>
            </a:r>
            <a:r>
              <a:rPr lang="en-US" dirty="0" smtClean="0">
                <a:latin typeface="Comic Sans MS" pitchFamily="66" charset="0"/>
              </a:rPr>
              <a:t>)</a:t>
            </a:r>
          </a:p>
          <a:p>
            <a:pPr>
              <a:buNone/>
            </a:pPr>
            <a:r>
              <a:rPr lang="sv-SE" sz="2000" dirty="0" smtClean="0">
                <a:latin typeface="Comic Sans MS" pitchFamily="66" charset="0"/>
              </a:rPr>
              <a:t>	</a:t>
            </a:r>
            <a:r>
              <a:rPr lang="en-US" sz="2000" dirty="0" err="1" smtClean="0">
                <a:latin typeface="Comic Sans MS" pitchFamily="66" charset="0"/>
              </a:rPr>
              <a:t>Ini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adalah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struktur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permainan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mana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dua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atau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lebih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kelompok</a:t>
            </a:r>
            <a:r>
              <a:rPr lang="en-US" sz="2000" dirty="0" smtClean="0">
                <a:latin typeface="Comic Sans MS" pitchFamily="66" charset="0"/>
              </a:rPr>
              <a:t/>
            </a:r>
            <a:br>
              <a:rPr lang="en-US" sz="2000" dirty="0" smtClean="0">
                <a:latin typeface="Comic Sans MS" pitchFamily="66" charset="0"/>
              </a:rPr>
            </a:br>
            <a:r>
              <a:rPr lang="en-US" sz="2000" dirty="0" err="1" smtClean="0">
                <a:latin typeface="Comic Sans MS" pitchFamily="66" charset="0"/>
              </a:rPr>
              <a:t>bersaing</a:t>
            </a:r>
            <a:r>
              <a:rPr lang="en-US" sz="2000" dirty="0" smtClean="0">
                <a:latin typeface="Comic Sans MS" pitchFamily="66" charset="0"/>
              </a:rPr>
              <a:t>. </a:t>
            </a:r>
            <a:r>
              <a:rPr lang="en-US" sz="2000" dirty="0" err="1" smtClean="0">
                <a:latin typeface="Comic Sans MS" pitchFamily="66" charset="0"/>
              </a:rPr>
              <a:t>Contoh</a:t>
            </a:r>
            <a:r>
              <a:rPr lang="en-US" sz="2000" dirty="0" smtClean="0">
                <a:latin typeface="Comic Sans MS" pitchFamily="66" charset="0"/>
              </a:rPr>
              <a:t> : Game-game FPS ( First Person Shooter)</a:t>
            </a:r>
            <a:endParaRPr lang="en-US" sz="2000" dirty="0">
              <a:latin typeface="Comic Sans MS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505200"/>
            <a:ext cx="3581400" cy="2346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3200400"/>
            <a:ext cx="464820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282</TotalTime>
  <Words>843</Words>
  <Application>Microsoft Office PowerPoint</Application>
  <PresentationFormat>On-screen Show (4:3)</PresentationFormat>
  <Paragraphs>159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Urban</vt:lpstr>
      <vt:lpstr>Elemen terkecil dari Game</vt:lpstr>
      <vt:lpstr>1. Player / pemain</vt:lpstr>
      <vt:lpstr>Hubungan antar pemain?</vt:lpstr>
      <vt:lpstr>Hubungan antar pemain?</vt:lpstr>
      <vt:lpstr>Hubungan antar pemain?</vt:lpstr>
      <vt:lpstr>Hubungan antar pemain?</vt:lpstr>
      <vt:lpstr>Hubungan antar pemain?</vt:lpstr>
      <vt:lpstr>Hubungan antar pemain?</vt:lpstr>
      <vt:lpstr>Hubungan antar pemain?</vt:lpstr>
      <vt:lpstr>2. Objective/tujuan (goals)</vt:lpstr>
      <vt:lpstr>Beberapa tujuan game yang umum :</vt:lpstr>
      <vt:lpstr>Beberapa tujuan game yang umum :</vt:lpstr>
      <vt:lpstr>3. Rules ( mechanics ) / aturan (mekanisme)</vt:lpstr>
      <vt:lpstr>4. Resource &amp; Resource Management/ Manajemen Sumber Daya</vt:lpstr>
      <vt:lpstr>5. Game State / keadaan (status) game</vt:lpstr>
      <vt:lpstr>6. Information / informasi</vt:lpstr>
      <vt:lpstr>Slide 17</vt:lpstr>
      <vt:lpstr>7. Sequencing / Urutan Game</vt:lpstr>
      <vt:lpstr>8. Player Interaction / interaksi pemain</vt:lpstr>
      <vt:lpstr>9. Theme (narrative,backstory,setting)/ tema (cerita, latar belakang, seting)</vt:lpstr>
      <vt:lpstr>Game sebagai sebuah sistem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 </dc:title>
  <dc:creator>VERY</dc:creator>
  <cp:lastModifiedBy>very</cp:lastModifiedBy>
  <cp:revision>231</cp:revision>
  <dcterms:created xsi:type="dcterms:W3CDTF">2006-08-16T00:00:00Z</dcterms:created>
  <dcterms:modified xsi:type="dcterms:W3CDTF">2010-09-04T16:37:39Z</dcterms:modified>
</cp:coreProperties>
</file>